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88" r:id="rId3"/>
    <p:sldId id="261" r:id="rId4"/>
    <p:sldId id="300" r:id="rId5"/>
    <p:sldId id="299" r:id="rId6"/>
    <p:sldId id="305" r:id="rId7"/>
    <p:sldId id="301" r:id="rId8"/>
    <p:sldId id="306" r:id="rId9"/>
    <p:sldId id="262" r:id="rId10"/>
    <p:sldId id="263" r:id="rId11"/>
    <p:sldId id="270" r:id="rId12"/>
    <p:sldId id="272" r:id="rId13"/>
    <p:sldId id="307" r:id="rId14"/>
    <p:sldId id="271" r:id="rId15"/>
    <p:sldId id="274" r:id="rId16"/>
    <p:sldId id="267" r:id="rId17"/>
    <p:sldId id="275" r:id="rId18"/>
    <p:sldId id="268" r:id="rId19"/>
    <p:sldId id="276" r:id="rId20"/>
    <p:sldId id="312" r:id="rId21"/>
    <p:sldId id="277" r:id="rId22"/>
    <p:sldId id="287" r:id="rId23"/>
    <p:sldId id="278" r:id="rId24"/>
    <p:sldId id="279" r:id="rId25"/>
    <p:sldId id="280" r:id="rId26"/>
    <p:sldId id="281" r:id="rId27"/>
    <p:sldId id="290" r:id="rId28"/>
    <p:sldId id="289" r:id="rId29"/>
    <p:sldId id="294" r:id="rId30"/>
    <p:sldId id="295" r:id="rId31"/>
    <p:sldId id="291" r:id="rId32"/>
    <p:sldId id="292" r:id="rId33"/>
    <p:sldId id="296" r:id="rId34"/>
    <p:sldId id="297" r:id="rId35"/>
    <p:sldId id="298" r:id="rId36"/>
    <p:sldId id="302" r:id="rId37"/>
    <p:sldId id="303" r:id="rId38"/>
    <p:sldId id="304" r:id="rId39"/>
    <p:sldId id="310" r:id="rId40"/>
    <p:sldId id="308" r:id="rId41"/>
    <p:sldId id="309" r:id="rId42"/>
    <p:sldId id="311" r:id="rId43"/>
    <p:sldId id="29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90" autoAdjust="0"/>
    <p:restoredTop sz="86647" autoAdjust="0"/>
  </p:normalViewPr>
  <p:slideViewPr>
    <p:cSldViewPr>
      <p:cViewPr varScale="1">
        <p:scale>
          <a:sx n="73" d="100"/>
          <a:sy n="73" d="100"/>
        </p:scale>
        <p:origin x="-1493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52169-CD1F-4F5E-B8D4-CF2BBDBEFEA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633528-F80F-4CA2-A744-D8378C5A8C1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50BC177-D9A2-4DD5-B066-DFFB9BD03A95}" type="parTrans" cxnId="{4503DA7F-7B71-416B-96D9-D4A094FB6E3A}">
      <dgm:prSet/>
      <dgm:spPr/>
      <dgm:t>
        <a:bodyPr/>
        <a:lstStyle/>
        <a:p>
          <a:endParaRPr lang="ru-RU"/>
        </a:p>
      </dgm:t>
    </dgm:pt>
    <dgm:pt modelId="{4F7ECBAC-52A5-4A4F-882C-A29F46FA0D0D}" type="sibTrans" cxnId="{4503DA7F-7B71-416B-96D9-D4A094FB6E3A}">
      <dgm:prSet/>
      <dgm:spPr/>
      <dgm:t>
        <a:bodyPr/>
        <a:lstStyle/>
        <a:p>
          <a:endParaRPr lang="ru-RU"/>
        </a:p>
      </dgm:t>
    </dgm:pt>
    <dgm:pt modelId="{E12767FA-7CF2-46EC-B7E5-FE0F484AD98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Редакция не вправе разглашать в распространяемых сообщениях и материалах сведения, предоставленные гражданином с условием сохранения их в тайне.</a:t>
          </a:r>
          <a:endParaRPr lang="ru-RU" sz="1400" b="1" dirty="0">
            <a:solidFill>
              <a:srgbClr val="0070C0"/>
            </a:solidFill>
            <a:latin typeface="Times New Roman" pitchFamily="18" charset="0"/>
            <a:ea typeface="Arial Unicode MS" panose="020B0604020202020204" pitchFamily="34" charset="-128"/>
            <a:cs typeface="Times New Roman" pitchFamily="18" charset="0"/>
          </a:endParaRPr>
        </a:p>
      </dgm:t>
    </dgm:pt>
    <dgm:pt modelId="{AA4E616D-E18A-49B5-B687-F61336801D91}" type="parTrans" cxnId="{90BD27C5-275B-449A-A6FC-5EA0FF352063}">
      <dgm:prSet/>
      <dgm:spPr/>
      <dgm:t>
        <a:bodyPr/>
        <a:lstStyle/>
        <a:p>
          <a:endParaRPr lang="ru-RU"/>
        </a:p>
      </dgm:t>
    </dgm:pt>
    <dgm:pt modelId="{09209E21-3A42-4057-90F3-925DAD0C7469}" type="sibTrans" cxnId="{90BD27C5-275B-449A-A6FC-5EA0FF352063}">
      <dgm:prSet/>
      <dgm:spPr/>
      <dgm:t>
        <a:bodyPr/>
        <a:lstStyle/>
        <a:p>
          <a:endParaRPr lang="ru-RU"/>
        </a:p>
      </dgm:t>
    </dgm:pt>
    <dgm:pt modelId="{17553788-B780-48B2-B969-BF7A23DB31C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7006CA8-FFC8-44F6-8379-396855BA9A5E}" type="parTrans" cxnId="{CFD5A98C-AB85-4206-BB63-2AB92655CD7E}">
      <dgm:prSet/>
      <dgm:spPr/>
      <dgm:t>
        <a:bodyPr/>
        <a:lstStyle/>
        <a:p>
          <a:endParaRPr lang="ru-RU"/>
        </a:p>
      </dgm:t>
    </dgm:pt>
    <dgm:pt modelId="{301FF33D-0358-4B0C-BAEB-CFEEEC7543F1}" type="sibTrans" cxnId="{CFD5A98C-AB85-4206-BB63-2AB92655CD7E}">
      <dgm:prSet/>
      <dgm:spPr/>
      <dgm:t>
        <a:bodyPr/>
        <a:lstStyle/>
        <a:p>
          <a:endParaRPr lang="ru-RU"/>
        </a:p>
      </dgm:t>
    </dgm:pt>
    <dgm:pt modelId="{30DA5964-DE5E-4E1B-ADE3-C12F07F034C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Редакция обязана сохранять в тайне источник информации и не вправе называть лицо, предоставившее сведения с условием неразглашения его имени, за исключением случая, когда соответствующее требование поступило от суда в связи с находящимся в его производстве делом.</a:t>
          </a: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BAE46A-A882-4C25-9CBC-3079D56E66EE}" type="parTrans" cxnId="{455A1792-01EE-4099-9D13-47CD03C65892}">
      <dgm:prSet/>
      <dgm:spPr/>
      <dgm:t>
        <a:bodyPr/>
        <a:lstStyle/>
        <a:p>
          <a:endParaRPr lang="ru-RU"/>
        </a:p>
      </dgm:t>
    </dgm:pt>
    <dgm:pt modelId="{AF2BB7C8-ED7B-4B91-96A3-9784360EE4D3}" type="sibTrans" cxnId="{455A1792-01EE-4099-9D13-47CD03C65892}">
      <dgm:prSet/>
      <dgm:spPr/>
      <dgm:t>
        <a:bodyPr/>
        <a:lstStyle/>
        <a:p>
          <a:endParaRPr lang="ru-RU"/>
        </a:p>
      </dgm:t>
    </dgm:pt>
    <dgm:pt modelId="{690C9D47-E7F8-4E86-A624-EF134FD6140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DC69471-AB99-4FAC-99C2-9E21A4B37CBE}" type="parTrans" cxnId="{B1016A14-63AB-4D7F-93F8-6B91C7920A6D}">
      <dgm:prSet/>
      <dgm:spPr/>
      <dgm:t>
        <a:bodyPr/>
        <a:lstStyle/>
        <a:p>
          <a:endParaRPr lang="ru-RU"/>
        </a:p>
      </dgm:t>
    </dgm:pt>
    <dgm:pt modelId="{21951B70-0497-4F37-A9D5-B8525B315D2F}" type="sibTrans" cxnId="{B1016A14-63AB-4D7F-93F8-6B91C7920A6D}">
      <dgm:prSet/>
      <dgm:spPr/>
      <dgm:t>
        <a:bodyPr/>
        <a:lstStyle/>
        <a:p>
          <a:endParaRPr lang="ru-RU"/>
        </a:p>
      </dgm:t>
    </dgm:pt>
    <dgm:pt modelId="{7C063DC5-DECC-4ADB-811D-3E3BEFBCB02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Редакция не вправе разглашать в распространяемых сообщениях и материалах сведения, прямо или косвенно указывающие на личность несовершеннолетнего, совершившего преступление либо подозреваемого в его совершении, а равно совершившего административное правонарушение или антиобщественное действие, без согласия самого несовершеннолетнего и его законного представителя.</a:t>
          </a: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9E67EA-DDF8-4A58-BDE6-69DA3AD04724}" type="parTrans" cxnId="{B449EF1E-89A8-48B0-8920-912B9B3F63F2}">
      <dgm:prSet/>
      <dgm:spPr/>
      <dgm:t>
        <a:bodyPr/>
        <a:lstStyle/>
        <a:p>
          <a:endParaRPr lang="ru-RU"/>
        </a:p>
      </dgm:t>
    </dgm:pt>
    <dgm:pt modelId="{7BFC54E5-3F54-4EA5-BAEC-9340AD3D4AEA}" type="sibTrans" cxnId="{B449EF1E-89A8-48B0-8920-912B9B3F63F2}">
      <dgm:prSet/>
      <dgm:spPr/>
      <dgm:t>
        <a:bodyPr/>
        <a:lstStyle/>
        <a:p>
          <a:endParaRPr lang="ru-RU"/>
        </a:p>
      </dgm:t>
    </dgm:pt>
    <dgm:pt modelId="{FB372758-7CD9-440D-AFFB-4A5C7532C5BA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902E1E75-983D-4813-91C3-B75F90FFDAE9}" type="parTrans" cxnId="{E8135DB4-26F5-4C76-B324-A7C0F60406FC}">
      <dgm:prSet/>
      <dgm:spPr/>
      <dgm:t>
        <a:bodyPr/>
        <a:lstStyle/>
        <a:p>
          <a:endParaRPr lang="ru-RU"/>
        </a:p>
      </dgm:t>
    </dgm:pt>
    <dgm:pt modelId="{886BA928-D1C0-4962-9821-ABAE50697AEC}" type="sibTrans" cxnId="{E8135DB4-26F5-4C76-B324-A7C0F60406FC}">
      <dgm:prSet/>
      <dgm:spPr/>
      <dgm:t>
        <a:bodyPr/>
        <a:lstStyle/>
        <a:p>
          <a:endParaRPr lang="ru-RU"/>
        </a:p>
      </dgm:t>
    </dgm:pt>
    <dgm:pt modelId="{C24B43A4-FE5F-4C13-99D0-757C9E4F4879}">
      <dgm:prSet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Редакция не вправе разглашать в распространяемых сообщениях и материалах информацию, указанную в части шестой статьи 4 настоящего Закона, за исключением случаев, если распространение такой информации осуществляется в целях защиты прав и законных интересов несовершеннолетнего, пострадавшего в результате противоправных действий (бездействия).</a:t>
          </a: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86D88C-C0F0-458F-81AE-DD5CCB6AAF41}" type="parTrans" cxnId="{26921BB7-B2CA-47B0-B015-482115706F43}">
      <dgm:prSet/>
      <dgm:spPr/>
      <dgm:t>
        <a:bodyPr/>
        <a:lstStyle/>
        <a:p>
          <a:endParaRPr lang="ru-RU"/>
        </a:p>
      </dgm:t>
    </dgm:pt>
    <dgm:pt modelId="{7C852DB4-6773-416E-9307-3061A1AB04B0}" type="sibTrans" cxnId="{26921BB7-B2CA-47B0-B015-482115706F43}">
      <dgm:prSet/>
      <dgm:spPr/>
      <dgm:t>
        <a:bodyPr/>
        <a:lstStyle/>
        <a:p>
          <a:endParaRPr lang="ru-RU"/>
        </a:p>
      </dgm:t>
    </dgm:pt>
    <dgm:pt modelId="{C2C1568E-9BF2-4D05-9EE8-B207090F0FEC}" type="pres">
      <dgm:prSet presAssocID="{34E52169-CD1F-4F5E-B8D4-CF2BBDBEFE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13D171-58F7-4DEA-A842-E5DE61E36F3C}" type="pres">
      <dgm:prSet presAssocID="{3E633528-F80F-4CA2-A744-D8378C5A8C1F}" presName="composite" presStyleCnt="0"/>
      <dgm:spPr/>
    </dgm:pt>
    <dgm:pt modelId="{6541A1BD-F3AD-475B-9FC0-9B08C9B6D65F}" type="pres">
      <dgm:prSet presAssocID="{3E633528-F80F-4CA2-A744-D8378C5A8C1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2B642-880B-4508-8605-A6C3734DC7AD}" type="pres">
      <dgm:prSet presAssocID="{3E633528-F80F-4CA2-A744-D8378C5A8C1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4A8D4-43FB-407B-A90D-B9727E6E26D8}" type="pres">
      <dgm:prSet presAssocID="{4F7ECBAC-52A5-4A4F-882C-A29F46FA0D0D}" presName="sp" presStyleCnt="0"/>
      <dgm:spPr/>
    </dgm:pt>
    <dgm:pt modelId="{EA8FB995-95BB-4CDC-80D4-442DB0E44678}" type="pres">
      <dgm:prSet presAssocID="{17553788-B780-48B2-B969-BF7A23DB31CB}" presName="composite" presStyleCnt="0"/>
      <dgm:spPr/>
    </dgm:pt>
    <dgm:pt modelId="{F2B3E19F-C940-4422-998A-C66E08BAC175}" type="pres">
      <dgm:prSet presAssocID="{17553788-B780-48B2-B969-BF7A23DB31C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34743-7AD9-4BA9-A5D2-4F1E37F5B4F0}" type="pres">
      <dgm:prSet presAssocID="{17553788-B780-48B2-B969-BF7A23DB31C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D71AF-CC53-4C8A-9C6A-A3818E1CAB41}" type="pres">
      <dgm:prSet presAssocID="{301FF33D-0358-4B0C-BAEB-CFEEEC7543F1}" presName="sp" presStyleCnt="0"/>
      <dgm:spPr/>
    </dgm:pt>
    <dgm:pt modelId="{86B98921-ACB1-48FA-8E45-95BC411B7152}" type="pres">
      <dgm:prSet presAssocID="{690C9D47-E7F8-4E86-A624-EF134FD61403}" presName="composite" presStyleCnt="0"/>
      <dgm:spPr/>
    </dgm:pt>
    <dgm:pt modelId="{003AB1B2-F7E2-4E0D-8103-79B1B71B85DD}" type="pres">
      <dgm:prSet presAssocID="{690C9D47-E7F8-4E86-A624-EF134FD6140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810F1-2EFB-4EB6-ACD8-F98DB758DFF6}" type="pres">
      <dgm:prSet presAssocID="{690C9D47-E7F8-4E86-A624-EF134FD61403}" presName="descendantText" presStyleLbl="alignAcc1" presStyleIdx="2" presStyleCnt="4" custScaleY="143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34AFA-05DB-43B0-94FD-CFE17869C98E}" type="pres">
      <dgm:prSet presAssocID="{21951B70-0497-4F37-A9D5-B8525B315D2F}" presName="sp" presStyleCnt="0"/>
      <dgm:spPr/>
    </dgm:pt>
    <dgm:pt modelId="{E13892F1-3C29-45B4-BC55-CC3A65D2E9A1}" type="pres">
      <dgm:prSet presAssocID="{FB372758-7CD9-440D-AFFB-4A5C7532C5BA}" presName="composite" presStyleCnt="0"/>
      <dgm:spPr/>
    </dgm:pt>
    <dgm:pt modelId="{5BE1D1E1-4E6D-4FAA-A55C-5CCD247F2347}" type="pres">
      <dgm:prSet presAssocID="{FB372758-7CD9-440D-AFFB-4A5C7532C5B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CD5B0-2420-48DC-87EB-1EB753C14C9A}" type="pres">
      <dgm:prSet presAssocID="{FB372758-7CD9-440D-AFFB-4A5C7532C5BA}" presName="descendantText" presStyleLbl="alignAcc1" presStyleIdx="3" presStyleCnt="4" custScaleY="167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B46498-0F74-4165-98F6-B6CBC36C26B1}" type="presOf" srcId="{7C063DC5-DECC-4ADB-811D-3E3BEFBCB02C}" destId="{A1C810F1-2EFB-4EB6-ACD8-F98DB758DFF6}" srcOrd="0" destOrd="0" presId="urn:microsoft.com/office/officeart/2005/8/layout/chevron2"/>
    <dgm:cxn modelId="{405BB88F-377B-402E-A20E-5BEEBBDA1607}" type="presOf" srcId="{3E633528-F80F-4CA2-A744-D8378C5A8C1F}" destId="{6541A1BD-F3AD-475B-9FC0-9B08C9B6D65F}" srcOrd="0" destOrd="0" presId="urn:microsoft.com/office/officeart/2005/8/layout/chevron2"/>
    <dgm:cxn modelId="{B449EF1E-89A8-48B0-8920-912B9B3F63F2}" srcId="{690C9D47-E7F8-4E86-A624-EF134FD61403}" destId="{7C063DC5-DECC-4ADB-811D-3E3BEFBCB02C}" srcOrd="0" destOrd="0" parTransId="{B39E67EA-DDF8-4A58-BDE6-69DA3AD04724}" sibTransId="{7BFC54E5-3F54-4EA5-BAEC-9340AD3D4AEA}"/>
    <dgm:cxn modelId="{0B6A9509-7784-40A9-981E-551469A957DC}" type="presOf" srcId="{E12767FA-7CF2-46EC-B7E5-FE0F484AD98B}" destId="{EE82B642-880B-4508-8605-A6C3734DC7AD}" srcOrd="0" destOrd="0" presId="urn:microsoft.com/office/officeart/2005/8/layout/chevron2"/>
    <dgm:cxn modelId="{4BB5AD68-9F81-4033-B0CD-C602C0A28229}" type="presOf" srcId="{FB372758-7CD9-440D-AFFB-4A5C7532C5BA}" destId="{5BE1D1E1-4E6D-4FAA-A55C-5CCD247F2347}" srcOrd="0" destOrd="0" presId="urn:microsoft.com/office/officeart/2005/8/layout/chevron2"/>
    <dgm:cxn modelId="{90BD27C5-275B-449A-A6FC-5EA0FF352063}" srcId="{3E633528-F80F-4CA2-A744-D8378C5A8C1F}" destId="{E12767FA-7CF2-46EC-B7E5-FE0F484AD98B}" srcOrd="0" destOrd="0" parTransId="{AA4E616D-E18A-49B5-B687-F61336801D91}" sibTransId="{09209E21-3A42-4057-90F3-925DAD0C7469}"/>
    <dgm:cxn modelId="{4503DA7F-7B71-416B-96D9-D4A094FB6E3A}" srcId="{34E52169-CD1F-4F5E-B8D4-CF2BBDBEFEA6}" destId="{3E633528-F80F-4CA2-A744-D8378C5A8C1F}" srcOrd="0" destOrd="0" parTransId="{350BC177-D9A2-4DD5-B066-DFFB9BD03A95}" sibTransId="{4F7ECBAC-52A5-4A4F-882C-A29F46FA0D0D}"/>
    <dgm:cxn modelId="{9C36543D-6245-450C-AC0D-3DC2EBD32395}" type="presOf" srcId="{17553788-B780-48B2-B969-BF7A23DB31CB}" destId="{F2B3E19F-C940-4422-998A-C66E08BAC175}" srcOrd="0" destOrd="0" presId="urn:microsoft.com/office/officeart/2005/8/layout/chevron2"/>
    <dgm:cxn modelId="{455A1792-01EE-4099-9D13-47CD03C65892}" srcId="{17553788-B780-48B2-B969-BF7A23DB31CB}" destId="{30DA5964-DE5E-4E1B-ADE3-C12F07F034CD}" srcOrd="0" destOrd="0" parTransId="{4DBAE46A-A882-4C25-9CBC-3079D56E66EE}" sibTransId="{AF2BB7C8-ED7B-4B91-96A3-9784360EE4D3}"/>
    <dgm:cxn modelId="{A83FA67D-8010-4589-A224-055C846AAFE3}" type="presOf" srcId="{690C9D47-E7F8-4E86-A624-EF134FD61403}" destId="{003AB1B2-F7E2-4E0D-8103-79B1B71B85DD}" srcOrd="0" destOrd="0" presId="urn:microsoft.com/office/officeart/2005/8/layout/chevron2"/>
    <dgm:cxn modelId="{B1016A14-63AB-4D7F-93F8-6B91C7920A6D}" srcId="{34E52169-CD1F-4F5E-B8D4-CF2BBDBEFEA6}" destId="{690C9D47-E7F8-4E86-A624-EF134FD61403}" srcOrd="2" destOrd="0" parTransId="{DDC69471-AB99-4FAC-99C2-9E21A4B37CBE}" sibTransId="{21951B70-0497-4F37-A9D5-B8525B315D2F}"/>
    <dgm:cxn modelId="{B7ABF781-BB1D-423C-AFC5-81405EC0B359}" type="presOf" srcId="{30DA5964-DE5E-4E1B-ADE3-C12F07F034CD}" destId="{21834743-7AD9-4BA9-A5D2-4F1E37F5B4F0}" srcOrd="0" destOrd="0" presId="urn:microsoft.com/office/officeart/2005/8/layout/chevron2"/>
    <dgm:cxn modelId="{DC318103-9DC5-4835-8CE2-78AF7D25113D}" type="presOf" srcId="{C24B43A4-FE5F-4C13-99D0-757C9E4F4879}" destId="{277CD5B0-2420-48DC-87EB-1EB753C14C9A}" srcOrd="0" destOrd="0" presId="urn:microsoft.com/office/officeart/2005/8/layout/chevron2"/>
    <dgm:cxn modelId="{CFD5A98C-AB85-4206-BB63-2AB92655CD7E}" srcId="{34E52169-CD1F-4F5E-B8D4-CF2BBDBEFEA6}" destId="{17553788-B780-48B2-B969-BF7A23DB31CB}" srcOrd="1" destOrd="0" parTransId="{07006CA8-FFC8-44F6-8379-396855BA9A5E}" sibTransId="{301FF33D-0358-4B0C-BAEB-CFEEEC7543F1}"/>
    <dgm:cxn modelId="{E8135DB4-26F5-4C76-B324-A7C0F60406FC}" srcId="{34E52169-CD1F-4F5E-B8D4-CF2BBDBEFEA6}" destId="{FB372758-7CD9-440D-AFFB-4A5C7532C5BA}" srcOrd="3" destOrd="0" parTransId="{902E1E75-983D-4813-91C3-B75F90FFDAE9}" sibTransId="{886BA928-D1C0-4962-9821-ABAE50697AEC}"/>
    <dgm:cxn modelId="{26921BB7-B2CA-47B0-B015-482115706F43}" srcId="{FB372758-7CD9-440D-AFFB-4A5C7532C5BA}" destId="{C24B43A4-FE5F-4C13-99D0-757C9E4F4879}" srcOrd="0" destOrd="0" parTransId="{C286D88C-C0F0-458F-81AE-DD5CCB6AAF41}" sibTransId="{7C852DB4-6773-416E-9307-3061A1AB04B0}"/>
    <dgm:cxn modelId="{7FFEB82A-0AFA-4833-ACF5-F826A4D274AF}" type="presOf" srcId="{34E52169-CD1F-4F5E-B8D4-CF2BBDBEFEA6}" destId="{C2C1568E-9BF2-4D05-9EE8-B207090F0FEC}" srcOrd="0" destOrd="0" presId="urn:microsoft.com/office/officeart/2005/8/layout/chevron2"/>
    <dgm:cxn modelId="{0E909289-8AB5-42E0-870E-5182C0A47514}" type="presParOf" srcId="{C2C1568E-9BF2-4D05-9EE8-B207090F0FEC}" destId="{0113D171-58F7-4DEA-A842-E5DE61E36F3C}" srcOrd="0" destOrd="0" presId="urn:microsoft.com/office/officeart/2005/8/layout/chevron2"/>
    <dgm:cxn modelId="{A1093FDB-1CD9-46C4-AFB9-8D80790995FC}" type="presParOf" srcId="{0113D171-58F7-4DEA-A842-E5DE61E36F3C}" destId="{6541A1BD-F3AD-475B-9FC0-9B08C9B6D65F}" srcOrd="0" destOrd="0" presId="urn:microsoft.com/office/officeart/2005/8/layout/chevron2"/>
    <dgm:cxn modelId="{C28B187D-D72C-43A5-8717-7FCF2B3381AA}" type="presParOf" srcId="{0113D171-58F7-4DEA-A842-E5DE61E36F3C}" destId="{EE82B642-880B-4508-8605-A6C3734DC7AD}" srcOrd="1" destOrd="0" presId="urn:microsoft.com/office/officeart/2005/8/layout/chevron2"/>
    <dgm:cxn modelId="{FD65749C-75A2-4031-A70E-5F73DA6CA5FD}" type="presParOf" srcId="{C2C1568E-9BF2-4D05-9EE8-B207090F0FEC}" destId="{C0A4A8D4-43FB-407B-A90D-B9727E6E26D8}" srcOrd="1" destOrd="0" presId="urn:microsoft.com/office/officeart/2005/8/layout/chevron2"/>
    <dgm:cxn modelId="{7464D8CE-1F72-4355-AB1A-2D9C1EC4617D}" type="presParOf" srcId="{C2C1568E-9BF2-4D05-9EE8-B207090F0FEC}" destId="{EA8FB995-95BB-4CDC-80D4-442DB0E44678}" srcOrd="2" destOrd="0" presId="urn:microsoft.com/office/officeart/2005/8/layout/chevron2"/>
    <dgm:cxn modelId="{4043384D-D44D-4C2A-8257-776245C8ABA5}" type="presParOf" srcId="{EA8FB995-95BB-4CDC-80D4-442DB0E44678}" destId="{F2B3E19F-C940-4422-998A-C66E08BAC175}" srcOrd="0" destOrd="0" presId="urn:microsoft.com/office/officeart/2005/8/layout/chevron2"/>
    <dgm:cxn modelId="{FE4DD7C4-CE2C-4E70-80CA-0793F86BF5A0}" type="presParOf" srcId="{EA8FB995-95BB-4CDC-80D4-442DB0E44678}" destId="{21834743-7AD9-4BA9-A5D2-4F1E37F5B4F0}" srcOrd="1" destOrd="0" presId="urn:microsoft.com/office/officeart/2005/8/layout/chevron2"/>
    <dgm:cxn modelId="{9D07FECB-1790-41F6-B41D-1C4BD6CA5905}" type="presParOf" srcId="{C2C1568E-9BF2-4D05-9EE8-B207090F0FEC}" destId="{2B2D71AF-CC53-4C8A-9C6A-A3818E1CAB41}" srcOrd="3" destOrd="0" presId="urn:microsoft.com/office/officeart/2005/8/layout/chevron2"/>
    <dgm:cxn modelId="{7A25F1F5-931F-4B91-B7AF-4A81BE976A22}" type="presParOf" srcId="{C2C1568E-9BF2-4D05-9EE8-B207090F0FEC}" destId="{86B98921-ACB1-48FA-8E45-95BC411B7152}" srcOrd="4" destOrd="0" presId="urn:microsoft.com/office/officeart/2005/8/layout/chevron2"/>
    <dgm:cxn modelId="{BFC5A3CB-212F-4F17-ACC9-20C3550F9D8B}" type="presParOf" srcId="{86B98921-ACB1-48FA-8E45-95BC411B7152}" destId="{003AB1B2-F7E2-4E0D-8103-79B1B71B85DD}" srcOrd="0" destOrd="0" presId="urn:microsoft.com/office/officeart/2005/8/layout/chevron2"/>
    <dgm:cxn modelId="{8C80EAC2-8AAB-441C-8EBA-5C1D6C6B4423}" type="presParOf" srcId="{86B98921-ACB1-48FA-8E45-95BC411B7152}" destId="{A1C810F1-2EFB-4EB6-ACD8-F98DB758DFF6}" srcOrd="1" destOrd="0" presId="urn:microsoft.com/office/officeart/2005/8/layout/chevron2"/>
    <dgm:cxn modelId="{11AFE746-A9A9-4E5F-BE20-2AD1ECFF797C}" type="presParOf" srcId="{C2C1568E-9BF2-4D05-9EE8-B207090F0FEC}" destId="{CFE34AFA-05DB-43B0-94FD-CFE17869C98E}" srcOrd="5" destOrd="0" presId="urn:microsoft.com/office/officeart/2005/8/layout/chevron2"/>
    <dgm:cxn modelId="{505AB541-47CF-410D-A4B8-2817E97EE9E6}" type="presParOf" srcId="{C2C1568E-9BF2-4D05-9EE8-B207090F0FEC}" destId="{E13892F1-3C29-45B4-BC55-CC3A65D2E9A1}" srcOrd="6" destOrd="0" presId="urn:microsoft.com/office/officeart/2005/8/layout/chevron2"/>
    <dgm:cxn modelId="{D4EFC20D-7FB3-460F-93DC-A319856BB0C9}" type="presParOf" srcId="{E13892F1-3C29-45B4-BC55-CC3A65D2E9A1}" destId="{5BE1D1E1-4E6D-4FAA-A55C-5CCD247F2347}" srcOrd="0" destOrd="0" presId="urn:microsoft.com/office/officeart/2005/8/layout/chevron2"/>
    <dgm:cxn modelId="{D339F84B-6FA8-4D79-8DB9-3209465499F9}" type="presParOf" srcId="{E13892F1-3C29-45B4-BC55-CC3A65D2E9A1}" destId="{277CD5B0-2420-48DC-87EB-1EB753C14C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41A1BD-F3AD-475B-9FC0-9B08C9B6D65F}">
      <dsp:nvSpPr>
        <dsp:cNvPr id="0" name=""/>
        <dsp:cNvSpPr/>
      </dsp:nvSpPr>
      <dsp:spPr>
        <a:xfrm rot="5400000">
          <a:off x="-179127" y="187344"/>
          <a:ext cx="1194184" cy="8359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</a:t>
          </a:r>
          <a:endParaRPr lang="ru-RU" sz="2300" kern="1200" dirty="0"/>
        </a:p>
      </dsp:txBody>
      <dsp:txXfrm rot="5400000">
        <a:off x="-179127" y="187344"/>
        <a:ext cx="1194184" cy="835929"/>
      </dsp:txXfrm>
    </dsp:sp>
    <dsp:sp modelId="{EE82B642-880B-4508-8605-A6C3734DC7AD}">
      <dsp:nvSpPr>
        <dsp:cNvPr id="0" name=""/>
        <dsp:cNvSpPr/>
      </dsp:nvSpPr>
      <dsp:spPr>
        <a:xfrm rot="5400000">
          <a:off x="4072366" y="-3228220"/>
          <a:ext cx="776220" cy="7249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Редакция не вправе разглашать в распространяемых сообщениях и материалах сведения, предоставленные гражданином с условием сохранения их в тайне.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ea typeface="Arial Unicode MS" panose="020B0604020202020204" pitchFamily="34" charset="-128"/>
            <a:cs typeface="Times New Roman" pitchFamily="18" charset="0"/>
          </a:endParaRPr>
        </a:p>
      </dsp:txBody>
      <dsp:txXfrm rot="5400000">
        <a:off x="4072366" y="-3228220"/>
        <a:ext cx="776220" cy="7249094"/>
      </dsp:txXfrm>
    </dsp:sp>
    <dsp:sp modelId="{F2B3E19F-C940-4422-998A-C66E08BAC175}">
      <dsp:nvSpPr>
        <dsp:cNvPr id="0" name=""/>
        <dsp:cNvSpPr/>
      </dsp:nvSpPr>
      <dsp:spPr>
        <a:xfrm rot="5400000">
          <a:off x="-179127" y="1248915"/>
          <a:ext cx="1194184" cy="8359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</a:t>
          </a:r>
          <a:endParaRPr lang="ru-RU" sz="2300" kern="1200" dirty="0"/>
        </a:p>
      </dsp:txBody>
      <dsp:txXfrm rot="5400000">
        <a:off x="-179127" y="1248915"/>
        <a:ext cx="1194184" cy="835929"/>
      </dsp:txXfrm>
    </dsp:sp>
    <dsp:sp modelId="{21834743-7AD9-4BA9-A5D2-4F1E37F5B4F0}">
      <dsp:nvSpPr>
        <dsp:cNvPr id="0" name=""/>
        <dsp:cNvSpPr/>
      </dsp:nvSpPr>
      <dsp:spPr>
        <a:xfrm rot="5400000">
          <a:off x="4072366" y="-2166649"/>
          <a:ext cx="776220" cy="7249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Редакция обязана сохранять в тайне источник информации и не вправе называть лицо, предоставившее сведения с условием неразглашения его имени, за исключением случая, когда соответствующее требование поступило от суда в связи с находящимся в его производстве делом.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072366" y="-2166649"/>
        <a:ext cx="776220" cy="7249094"/>
      </dsp:txXfrm>
    </dsp:sp>
    <dsp:sp modelId="{003AB1B2-F7E2-4E0D-8103-79B1B71B85DD}">
      <dsp:nvSpPr>
        <dsp:cNvPr id="0" name=""/>
        <dsp:cNvSpPr/>
      </dsp:nvSpPr>
      <dsp:spPr>
        <a:xfrm rot="5400000">
          <a:off x="-179127" y="2478581"/>
          <a:ext cx="1194184" cy="8359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</a:t>
          </a:r>
          <a:endParaRPr lang="ru-RU" sz="2300" kern="1200" dirty="0"/>
        </a:p>
      </dsp:txBody>
      <dsp:txXfrm rot="5400000">
        <a:off x="-179127" y="2478581"/>
        <a:ext cx="1194184" cy="835929"/>
      </dsp:txXfrm>
    </dsp:sp>
    <dsp:sp modelId="{A1C810F1-2EFB-4EB6-ACD8-F98DB758DFF6}">
      <dsp:nvSpPr>
        <dsp:cNvPr id="0" name=""/>
        <dsp:cNvSpPr/>
      </dsp:nvSpPr>
      <dsp:spPr>
        <a:xfrm rot="5400000">
          <a:off x="3904272" y="-936983"/>
          <a:ext cx="1112408" cy="7249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Редакция не вправе разглашать в распространяемых сообщениях и материалах сведения, прямо или косвенно указывающие на личность несовершеннолетнего, совершившего преступление либо подозреваемого в его совершении, а равно совершившего административное правонарушение или антиобщественное действие, без согласия самого несовершеннолетнего и его законного представителя.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904272" y="-936983"/>
        <a:ext cx="1112408" cy="7249094"/>
      </dsp:txXfrm>
    </dsp:sp>
    <dsp:sp modelId="{5BE1D1E1-4E6D-4FAA-A55C-5CCD247F2347}">
      <dsp:nvSpPr>
        <dsp:cNvPr id="0" name=""/>
        <dsp:cNvSpPr/>
      </dsp:nvSpPr>
      <dsp:spPr>
        <a:xfrm rot="5400000">
          <a:off x="-179127" y="3800532"/>
          <a:ext cx="1194184" cy="8359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</a:t>
          </a:r>
          <a:endParaRPr lang="ru-RU" sz="2300" kern="1200" dirty="0"/>
        </a:p>
      </dsp:txBody>
      <dsp:txXfrm rot="5400000">
        <a:off x="-179127" y="3800532"/>
        <a:ext cx="1194184" cy="835929"/>
      </dsp:txXfrm>
    </dsp:sp>
    <dsp:sp modelId="{277CD5B0-2420-48DC-87EB-1EB753C14C9A}">
      <dsp:nvSpPr>
        <dsp:cNvPr id="0" name=""/>
        <dsp:cNvSpPr/>
      </dsp:nvSpPr>
      <dsp:spPr>
        <a:xfrm rot="5400000">
          <a:off x="3811987" y="384967"/>
          <a:ext cx="1296978" cy="7249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Редакция не вправе разглашать в распространяемых сообщениях и материалах информацию, указанную в части шестой статьи 4 настоящего Закона, за исключением случаев, если распространение такой информации осуществляется в целях защиты прав и законных интересов несовершеннолетнего, пострадавшего в результате противоправных действий (бездействия).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811987" y="384967"/>
        <a:ext cx="1296978" cy="7249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7E551-C427-410C-B217-FF548F6F9BC0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5607-BD41-4196-A7E2-5F17FE19FB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441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1DE26BE-AB74-4AD9-AB6C-E370048D89FA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6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6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410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15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97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16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8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17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896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18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596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19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068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D5607-BD41-4196-A7E2-5F17FE19FBB4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4179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21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81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22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775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23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25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24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09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375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25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219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26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797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27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471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28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421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29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715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30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401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31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179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32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825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33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983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34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D5607-BD41-4196-A7E2-5F17FE19FBB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536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35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925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D5607-BD41-4196-A7E2-5F17FE19FBB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250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9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847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10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186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11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075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12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598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14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06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769" y="0"/>
            <a:ext cx="9144000" cy="6858000"/>
          </a:xfrm>
          <a:prstGeom prst="rect">
            <a:avLst/>
          </a:prstGeom>
        </p:spPr>
      </p:pic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1143001" y="3602038"/>
            <a:ext cx="685653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7220" name="TextShape 2"/>
          <p:cNvSpPr txBox="1">
            <a:spLocks noChangeArrowheads="1"/>
          </p:cNvSpPr>
          <p:nvPr/>
        </p:nvSpPr>
        <p:spPr bwMode="auto">
          <a:xfrm>
            <a:off x="1036446" y="3214577"/>
            <a:ext cx="7045569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ts val="638"/>
              </a:spcBef>
            </a:pPr>
            <a: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ст. 20 Закона </a:t>
            </a:r>
          </a:p>
          <a:p>
            <a:pPr algn="ctr">
              <a:spcBef>
                <a:spcPts val="638"/>
              </a:spcBef>
            </a:pPr>
            <a: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средствах массовой информации»</a:t>
            </a:r>
            <a:endParaRPr lang="ru-RU" alt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21" name="TextBox 1"/>
          <p:cNvSpPr txBox="1">
            <a:spLocks noChangeArrowheads="1"/>
          </p:cNvSpPr>
          <p:nvPr/>
        </p:nvSpPr>
        <p:spPr bwMode="auto">
          <a:xfrm>
            <a:off x="2676524" y="5699699"/>
            <a:ext cx="3789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alt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alt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804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5085184"/>
            <a:ext cx="2965230" cy="1471703"/>
          </a:xfrm>
          <a:prstGeom prst="rect">
            <a:avLst/>
          </a:prstGeom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395536" y="117475"/>
            <a:ext cx="84969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ВЗАИМНЫЕ ПРАВА И ОБЯЗАННОСТИ УЧРЕДИТЕЛЯ, РЕДАКЦИИ, ГЛАВНОГО РЕДАКТОРА (П. 1 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11768" y="1556792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57115" y="1461726"/>
            <a:ext cx="4036846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учредителя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33389" y="1461726"/>
            <a:ext cx="4036846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Обязанности учредителя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9693" y="1951308"/>
            <a:ext cx="403684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утверждает устав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и (или) заключает договор с редакцией средства массовой информации (главным редактором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вправе вмешиваться в деятельность средства массовой информации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исключением случаев, предусмотренных настоящим Законом, уставом редакции, договором между учредителем и редакцией (главным редактором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наступлении событий, предусмотренных ст. 11 Закона «О СМИ» учредитель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 внести изменения в запись о регистрации СМИ либо направить уведомление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адрес регистрирующего органа.</a:t>
            </a:r>
          </a:p>
          <a:p>
            <a:pPr marL="342900" indent="-342900" algn="just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претензиям и искам, связанным с заявлением учредителя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ответственность несет учредитель.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Иные обязанности.</a:t>
            </a:r>
          </a:p>
          <a:p>
            <a:pPr marL="342900" indent="-342900">
              <a:buAutoNum type="arabicPeriod"/>
            </a:pPr>
            <a:endParaRPr lang="ru-RU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1957194"/>
            <a:ext cx="451176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вправе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обязать редакцию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поместить бесплатно и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указанный срок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сообщение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его имени (заявление учредителя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может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передать свои права и обязанности третьему лицу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согласия редакции и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соучредителей;</a:t>
            </a:r>
          </a:p>
          <a:p>
            <a:pPr marL="342900" indent="-342900" algn="just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может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выступать в качестве редакции, издателя, распространителя, собственника имущества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редакции;</a:t>
            </a:r>
          </a:p>
          <a:p>
            <a:pPr marL="342900" indent="-342900" algn="just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сохраняет за собой право приступить к производству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продукции средства массовой информации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течение одного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 дня р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егистрации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информации. В случае пропуска этого срока регистрация средства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массовой информации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признается недействительной в порядке, установленном настоящим Законом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Учредитель имеет право прекратить или приостановить деятельность СМИ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исключительно в случаях и порядке, предусмотренных уставом редакции или договором между учредителем и редакцией (главным редактором).</a:t>
            </a:r>
          </a:p>
          <a:p>
            <a:pPr marL="342900" indent="-342900" algn="just">
              <a:buAutoNum type="arabicPeriod"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заключить договоры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редакцией,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издателем и распространителем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Иные права.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877010"/>
            <a:ext cx="6596791" cy="37325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Права и обязанности учредителя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64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323528" y="126551"/>
            <a:ext cx="84969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ВЗАИМНЫЕ ПРАВА И ОБЯЗАННОСТИ УЧРЕДИТЕЛЯ, РЕДАКЦИИ, ГЛАВНОГО РЕДАКТОРА (П. 1 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44008" y="1556792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45177" y="1190787"/>
            <a:ext cx="4036846" cy="24984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редакции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1206745"/>
            <a:ext cx="4036846" cy="23388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Обязанности редакции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556792"/>
            <a:ext cx="41461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осуществляет свою деятельность на основе профессиональной самостоятельности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 массовой информации</a:t>
            </a: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учредителями (соучредителями) которых являются государственные органы</a:t>
            </a:r>
            <a:r>
              <a:rPr lang="ru-RU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обязаны публиковать</a:t>
            </a:r>
            <a:r>
              <a:rPr lang="ru-RU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требованию этих органов их официальные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сообщения</a:t>
            </a:r>
            <a:r>
              <a:rPr lang="ru-RU" sz="1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равно иные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материалы.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обязана соблюдать права на используемые произведения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включая авторские права, издательские права, иные права на интеллектуальную собственность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обязана опубликовать бесплатно и в предписанный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срок: вступившее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законную силу решение суда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содержащее требование об опубликовании такого решения через данное средство массовой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случае получения денежных средств от иностранных источников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обязана 1 раз в квартал предоставить об этом информацию в </a:t>
            </a:r>
            <a:r>
              <a:rPr lang="ru-RU" sz="1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Роскомнадзор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Обязана опровергнуть сведения, не соответствующие действительности в случае, если не обладает соответствующими доказательствами </a:t>
            </a:r>
            <a:endParaRPr lang="ru-RU" sz="1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1556792"/>
            <a:ext cx="439248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быть юридическим лицом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самостоятельным хозяйствующим субъектом, организованным в любой допускаемой законом форме. Если редакция зарегистрированного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организуется в качестве предприятия, то она подлежит также регистрации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правомочна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осуществлять в установленном порядке иную, не запрещенную законом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выступать в качестве учредителя средства массовой информации, издателя, распространителя, собственника имущества редакции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вправе оговорить, какие сведения, содержащиеся в ее уставе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заменяющем его договоре, составляют коммерческую тайну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Может заключить договоры с учредителем, издателем и распространителем.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запрашивать информацию</a:t>
            </a:r>
            <a:r>
              <a:rPr 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деятельности государственных органов, органов местного самоуправления, общественных объединений, должностных лиц.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имеет право подать заявку на аккредитацию своих журналистов.</a:t>
            </a:r>
            <a:endParaRPr lang="ru-RU" sz="1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5616" y="844351"/>
            <a:ext cx="6596791" cy="27885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и обязанности редакции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414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059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ВЗАИМНЫЕ ПРАВА И ОБЯЗАННОСТИ УЧРЕДИТЕЛЯ, РЕДАКЦИИ, ГЛАВНОГО РЕДАКТОРА (П. 1 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861" y="965600"/>
            <a:ext cx="8565547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бязанности редакции по обеспечению конфиденциальности информации (на усмотрение)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327708763"/>
              </p:ext>
            </p:extLst>
          </p:nvPr>
        </p:nvGraphicFramePr>
        <p:xfrm>
          <a:off x="539552" y="1485515"/>
          <a:ext cx="8085024" cy="4823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62872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3475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ПРИМЕР ОСНОВНЫХ СТРУКТУР РЕДАКЦИЕЙ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я\Pictures\Screenshots\Снимок экрана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084" y="1169341"/>
            <a:ext cx="3659061" cy="226912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9321" y="695615"/>
            <a:ext cx="218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я\Pictures\Screenshots\Снимок экрана (6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0612" y="1209488"/>
            <a:ext cx="3740205" cy="219958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0612" y="695615"/>
            <a:ext cx="3744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Пирамидальная структура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</a:p>
        </p:txBody>
      </p:sp>
      <p:pic>
        <p:nvPicPr>
          <p:cNvPr id="1028" name="Picture 4" descr="C:\Users\я\Pictures\Screenshots\Снимок экрана (8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943" y="4245340"/>
            <a:ext cx="3789729" cy="199198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0616" y="3789040"/>
            <a:ext cx="3519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Плоская структура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</a:p>
        </p:txBody>
      </p:sp>
      <p:pic>
        <p:nvPicPr>
          <p:cNvPr id="1029" name="Picture 5" descr="C:\Users\я\Pictures\Screenshots\Снимок экрана (10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6251" y="4254631"/>
            <a:ext cx="3632888" cy="198269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35654" y="3790496"/>
            <a:ext cx="3010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Простая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41968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467544" y="117475"/>
            <a:ext cx="79208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ВЗАИМНЫЕ ПРАВА И ОБЯЗАННОСТИ УЧРЕДИТЕЛЯ, РЕДАКЦИИ, ГЛАВНОГО РЕДАКТОРА (П. 1 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11768" y="1556792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18572" y="1496548"/>
            <a:ext cx="4036846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 главного редактора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45010" y="1483050"/>
            <a:ext cx="4036846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Обязанности главного редактора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3389" y="1929636"/>
            <a:ext cx="40368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Распространение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продукции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допускается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того, как главным редактором дано разрешение на выход в свет (в эфир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редактор представляет редакцию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отношениях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учредителем, издателем, распространителем, гражданами, объединениями граждан, предприятиями, учреждениями, организациями, государственными органами, а также в суде. 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редактор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несет ответственность за выполнение требований, предъявляемых к деятельности средства массовой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 редакцией СМИ.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Главным редактором по согласованию с издателем определяется тираж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периодического печатного издания, аудио-, видео-, кинохроникальной программы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редактор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несет ответственность за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отправку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обязательного экземпляра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СМИ.</a:t>
            </a: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28" y="1929636"/>
            <a:ext cx="402758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Участвовать в работе коллегиальных органов управления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рассмотрении вопросов, касающихся организации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 СМИ.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Заключать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договоры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редакцией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учредителем,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издателем и распространителем.</a:t>
            </a:r>
          </a:p>
          <a:p>
            <a:pPr marL="342900" indent="-342900" algn="just">
              <a:buFontTx/>
              <a:buAutoNum type="arabicPeriod"/>
            </a:pP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91" y="3713538"/>
            <a:ext cx="3178749" cy="263761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115616" y="931108"/>
            <a:ext cx="6596791" cy="37325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и обязанности главного редактора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726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467544" y="117475"/>
            <a:ext cx="8208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ПОЛНОМОЧИЯ КОЛЛЕКТИВА ЖУРНАЛИСТОВ – ШТАТНЫХ СОТРУДНИКОВ РЕДАКЦИИ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05069"/>
            <a:ext cx="2229787" cy="204111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604829" y="908720"/>
            <a:ext cx="5909056" cy="167944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Журналист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лицо, занимающееся редактированием, созданием, сбором или подготовкой сообщений и материалов для редакции зарегистрированного средства массовой информации, связанное с ней трудовыми или иными договорными отношениями либо занимающееся такой деятельностью по ее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уполномочию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802" y="2652690"/>
            <a:ext cx="2326162" cy="2022750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239915" y="2846180"/>
            <a:ext cx="5909056" cy="167944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Коллектив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журналистов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штатные сотрудники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занимающиеся редактированием, созданием, сбором или подготовкой сообщений и материалов.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4553959"/>
            <a:ext cx="2646353" cy="2182559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3060690" y="4777183"/>
            <a:ext cx="5909056" cy="167944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Штатные сотрудники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лица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которые имеют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профессиональную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подготовку в определенной области и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которые заключили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организацией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договор об установлении трудовых отношений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476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1043608" y="1289966"/>
            <a:ext cx="2376264" cy="556803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868144" y="1289966"/>
            <a:ext cx="2376264" cy="556803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467544" y="117475"/>
            <a:ext cx="83529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ПОЛНОМОЧИЯ КОЛЛЕКТИВА ЖУРНАЛИСТОВ – ШТАТНЫХ СОТРУДНИКОВ 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825361"/>
            <a:ext cx="5280036" cy="36226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Права журналиста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57" y="1289966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искать, запрашивать, получать и распространять информацию;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57" y="1751560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посещать государственные органы и организации, предприятия и учреждения, органы общественных объединений либо их пресс-службы;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57" y="2213283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быть принятым должностными лицами в связи с запросом информации;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57" y="2662023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получать доступ к документам и материалам, за исключением их фрагментов, содержащих сведения, составляющие государственную, коммерческую или иную специально охраняемую законом тайну;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357" y="3143420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копировать, публиковать, оглашать или иным способом воспроизводить документы и материалы при условии соблюдения требований части первой статьи 42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Закона «О СМИ»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57" y="3617486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производить записи, в том числе с использованием средств аудио- и видеотехники, кино- и фотосъемки, за исключением случаев, предусмотренных законом;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357" y="4067534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посещать специально охраняемые места стихийных бедствий, аварий и катастроф, массовых беспорядков и массовых скоплений граждан, </a:t>
            </a:r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также местности, в которых объявлено чрезвычайное положение; присутствовать на митингах и демонстрациях;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393" y="4519953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проверять достоверность сообщаемой ему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информации;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393" y="4978477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излагать свои личные суждения и оценки в сообщениях и материалах, предназначенных для распространения за его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подписью;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393" y="5424417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отказаться от подготовки за своей подписью сообщения или материала, противоречащего его убеждениям;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357" y="5873005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снять свою подпись под сообщением или материалом, содержание которого, по его мнению, было искажено </a:t>
            </a:r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процессе редакционной подготовки, либо запретить или иным образом оговорить условия и характер использования данного сообщения или </a:t>
            </a: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7393" y="6308297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распространять подготовленные им сообщения и материалы за своей подписью, под псевдонимом или без подписи.</a:t>
            </a:r>
          </a:p>
        </p:txBody>
      </p:sp>
    </p:spTree>
    <p:extLst>
      <p:ext uri="{BB962C8B-B14F-4D97-AF65-F5344CB8AC3E}">
        <p14:creationId xmlns:p14="http://schemas.microsoft.com/office/powerpoint/2010/main" xmlns="" val="60664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1043608" y="1289966"/>
            <a:ext cx="2376264" cy="556803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868144" y="1289966"/>
            <a:ext cx="2376264" cy="556803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467544" y="117475"/>
            <a:ext cx="81369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ПОЛНОМОЧИЯ КОЛЛЕКТИВА ЖУРНАЛИСТОВ – ШТАТНЫХ СОТРУДНИКОВ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825361"/>
            <a:ext cx="5280036" cy="36226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Обязанности  журналиста</a:t>
            </a:r>
            <a:endParaRPr lang="ru-RU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57" y="1289966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соблюдать устав редакции, с которой он состоит в трудовых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отношениях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57" y="1751560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проверять достоверность сообщаемой им информации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1531" y="2252353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удовлетворять просьбы лиц, предоставивших информацию, об указании на ее источник, а также об авторизации цитируемого высказывания, если оно оглашается впервые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5718" y="2780928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сохранять конфиденциальность информации и (или) ее источника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5887" y="3289452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получать согласие (за исключением случаев, когда это необходимо для защиты общественных интересов) на распространение в средстве массовой информации сведений о личной жизни гражданина от самого гражданина или его законных представителей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1531" y="3790306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получении информации от граждан и должностных лиц ставить их в известность о проведении аудио- и видеозаписи, кино - и фотосъемки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5718" y="4278522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ставить в известность главного редактора о возможных исках и предъявлении иных предусмотренных законом требований в связи с распространением подготовленного им сообщения или материала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1531" y="4756687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отказаться от данного ему главным редактором или редакцией задания, если оно либо его выполнение связано с нарушением закона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393" y="5301208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предъявлять при осуществлении профессиональной деятельности по первому требованию редакционное удостоверение или иной документ, удостоверяющий личность и полномочия журналиста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357" y="5788409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соблюдать запрет на проведение им предвыборной агитации, агитации по вопросам референдума при осуществлении профессиональной деятельности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1531" y="6294981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журналист обязан уважать права, законные интересы, честь и достоинство граждан и </a:t>
            </a: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585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НАЗНАЧЕНИЯ (ИЗБРАНИЯ) ГЛАВНОГО РЕДАКТОРА, РЕДАКЦИОННОЙ КОЛЛЕГИИ И (ИЛИ) ИНЫХ ОРГАНОВ УПРАВЛЕНИЯ РЕДАКЦИЕЙ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628" y="1143797"/>
            <a:ext cx="2249657" cy="176098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604829" y="1205230"/>
            <a:ext cx="5909056" cy="167944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редактор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лицо, возглавляющее редакцию (независимо от наименования должности) и принимающее окончательные решения в отношении производства и выпуска средства массовой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3022538"/>
            <a:ext cx="2250373" cy="161028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71625" y="2987957"/>
            <a:ext cx="5909056" cy="167944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Редакционная коллегия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совещательный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руководящий орган из группы авторитетных лиц, который оказывает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издательству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печатному 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органу помощь в выборе, подготовке и оценке произведений для издания или серии изданий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861" y="4750582"/>
            <a:ext cx="1564529" cy="1564529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353389" y="4870407"/>
            <a:ext cx="5909056" cy="167944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 управления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редакцией –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(часть системы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редакцией) - орган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осуществляющий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текущее руководство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деятельностью редакции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64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179512" y="117475"/>
            <a:ext cx="8784976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НАЗНАЧЕНИЯ (ИЗБРАНИЯ) ГЛАВНОГО РЕДАКТОРА, РЕДАКЦИОННОЙ КОЛЛЕГИИ И (ИЛИ) ИНЫХ ОРГАНОВ УПРАВЛЕНИЯ РЕДАКЦИЕЙ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275856" y="1176841"/>
            <a:ext cx="2376264" cy="523875"/>
            <a:chOff x="0" y="0"/>
            <a:chExt cx="1116" cy="33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113" cy="216"/>
            </a:xfrm>
            <a:prstGeom prst="roundRect">
              <a:avLst>
                <a:gd name="adj" fmla="val 13125"/>
              </a:avLst>
            </a:prstGeom>
            <a:grpFill/>
            <a:ln w="3175">
              <a:solidFill>
                <a:srgbClr val="1C1C1C">
                  <a:alpha val="58823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5" cy="120"/>
            </a:xfrm>
            <a:prstGeom prst="roundRect">
              <a:avLst>
                <a:gd name="adj" fmla="val 13042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1116" cy="3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Порядок назначения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3432177" y="1607053"/>
            <a:ext cx="1952625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определен Законом «О СМИ»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9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611187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527" y="3138991"/>
            <a:ext cx="5461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0540" y="3138991"/>
            <a:ext cx="53657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530227" y="2946903"/>
            <a:ext cx="1773238" cy="342900"/>
            <a:chOff x="0" y="0"/>
            <a:chExt cx="1117" cy="21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1114" cy="216"/>
            </a:xfrm>
            <a:prstGeom prst="roundRect">
              <a:avLst>
                <a:gd name="adj" fmla="val 13125"/>
              </a:avLst>
            </a:prstGeom>
            <a:grpFill/>
            <a:ln w="3175">
              <a:solidFill>
                <a:srgbClr val="1C1C1C">
                  <a:alpha val="58823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6" cy="120"/>
            </a:xfrm>
            <a:prstGeom prst="roundRect">
              <a:avLst>
                <a:gd name="adj" fmla="val 13042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0" y="0"/>
              <a:ext cx="1117" cy="1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华文细黑" pitchFamily="2" charset="-122"/>
                </a:rPr>
                <a:t>1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439740" y="3377116"/>
            <a:ext cx="1954212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уставом СМИ</a:t>
            </a:r>
          </a:p>
        </p:txBody>
      </p:sp>
      <p:grpSp>
        <p:nvGrpSpPr>
          <p:cNvPr id="29" name="Group 17"/>
          <p:cNvGrpSpPr>
            <a:grpSpLocks/>
          </p:cNvGrpSpPr>
          <p:nvPr/>
        </p:nvGrpSpPr>
        <p:grpSpPr bwMode="auto">
          <a:xfrm>
            <a:off x="6194427" y="2946903"/>
            <a:ext cx="1771650" cy="342900"/>
            <a:chOff x="0" y="0"/>
            <a:chExt cx="1116" cy="21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0" name="AutoShape 18"/>
            <p:cNvSpPr>
              <a:spLocks noChangeArrowheads="1"/>
            </p:cNvSpPr>
            <p:nvPr/>
          </p:nvSpPr>
          <p:spPr bwMode="auto">
            <a:xfrm>
              <a:off x="0" y="0"/>
              <a:ext cx="1113" cy="216"/>
            </a:xfrm>
            <a:prstGeom prst="roundRect">
              <a:avLst>
                <a:gd name="adj" fmla="val 13125"/>
              </a:avLst>
            </a:prstGeom>
            <a:grpFill/>
            <a:ln w="3175">
              <a:solidFill>
                <a:srgbClr val="333333">
                  <a:alpha val="58823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AutoShape 19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5" cy="120"/>
            </a:xfrm>
            <a:prstGeom prst="roundRect">
              <a:avLst>
                <a:gd name="adj" fmla="val 13042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0" y="0"/>
              <a:ext cx="1116" cy="1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华文细黑" pitchFamily="2" charset="-122"/>
                </a:rPr>
                <a:t>3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33" name="AutoShape 21"/>
          <p:cNvSpPr>
            <a:spLocks noChangeArrowheads="1"/>
          </p:cNvSpPr>
          <p:nvPr/>
        </p:nvSpPr>
        <p:spPr bwMode="auto">
          <a:xfrm>
            <a:off x="6103940" y="3377116"/>
            <a:ext cx="1954212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учредительными документами</a:t>
            </a:r>
          </a:p>
        </p:txBody>
      </p:sp>
      <p:sp>
        <p:nvSpPr>
          <p:cNvPr id="34" name="AutoShape 26"/>
          <p:cNvSpPr>
            <a:spLocks noChangeArrowheads="1"/>
          </p:cNvSpPr>
          <p:nvPr/>
        </p:nvSpPr>
        <p:spPr bwMode="auto">
          <a:xfrm>
            <a:off x="3432177" y="3377116"/>
            <a:ext cx="1952625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</a:t>
            </a:r>
            <a:r>
              <a:rPr lang="ru-RU" altLang="zh-CN" sz="1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договором</a:t>
            </a:r>
            <a:endParaRPr lang="ru-RU" altLang="zh-CN" sz="1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AutoShape 27"/>
          <p:cNvCxnSpPr>
            <a:cxnSpLocks noChangeShapeType="1"/>
            <a:stCxn id="19" idx="2"/>
          </p:cNvCxnSpPr>
          <p:nvPr/>
        </p:nvCxnSpPr>
        <p:spPr bwMode="auto">
          <a:xfrm rot="5400000">
            <a:off x="4152902" y="2691316"/>
            <a:ext cx="511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28"/>
          <p:cNvCxnSpPr>
            <a:cxnSpLocks noChangeShapeType="1"/>
            <a:stCxn id="19" idx="2"/>
            <a:endCxn id="27" idx="0"/>
          </p:cNvCxnSpPr>
          <p:nvPr/>
        </p:nvCxnSpPr>
        <p:spPr bwMode="auto">
          <a:xfrm rot="5400000">
            <a:off x="2657081" y="1195493"/>
            <a:ext cx="511175" cy="299164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29"/>
          <p:cNvCxnSpPr>
            <a:cxnSpLocks noChangeShapeType="1"/>
            <a:stCxn id="19" idx="2"/>
            <a:endCxn id="32" idx="0"/>
          </p:cNvCxnSpPr>
          <p:nvPr/>
        </p:nvCxnSpPr>
        <p:spPr bwMode="auto">
          <a:xfrm rot="16200000" flipH="1">
            <a:off x="5488784" y="1355434"/>
            <a:ext cx="511175" cy="2671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30" descr="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2" y="3194553"/>
            <a:ext cx="5302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3495894" y="2950078"/>
            <a:ext cx="1773238" cy="342900"/>
            <a:chOff x="0" y="0"/>
            <a:chExt cx="1117" cy="21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0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1114" cy="216"/>
            </a:xfrm>
            <a:prstGeom prst="roundRect">
              <a:avLst>
                <a:gd name="adj" fmla="val 13125"/>
              </a:avLst>
            </a:prstGeom>
            <a:grpFill/>
            <a:ln w="3175">
              <a:solidFill>
                <a:srgbClr val="1C1C1C">
                  <a:alpha val="58823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6" cy="120"/>
            </a:xfrm>
            <a:prstGeom prst="roundRect">
              <a:avLst>
                <a:gd name="adj" fmla="val 13042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>
              <a:off x="0" y="0"/>
              <a:ext cx="1117" cy="1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华文细黑" pitchFamily="2" charset="-122"/>
                </a:rPr>
                <a:t>2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8861" y="4357139"/>
            <a:ext cx="20063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уставе СМИ указывается порядок назначения органов управления редакцией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70598" y="4363751"/>
            <a:ext cx="20063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договоре между учредителем и главным редактором (редакцией) указывается порядок назначения органов управления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редакцией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03940" y="4363751"/>
            <a:ext cx="20063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учредительных документах (устав ю/л, учредительный договор) может быть прописан порядок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назначения органов управления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редакцией 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98072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71357" y="1364434"/>
            <a:ext cx="2954528" cy="78981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указывается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уставе, договоре, учредительных документах (с описанием процедуры)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8179" y="117004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42128" y="558924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*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357" y="5964189"/>
            <a:ext cx="8562569" cy="6947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может быть один устав, одновременно служащий и учредительным документом, представленным на государственную регистрацию в налоговый орган, и уставом редакции, представленным в </a:t>
            </a:r>
            <a:r>
              <a:rPr lang="ru-RU" sz="1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Роскомнадзор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В данном случае учредительный документ должен содержать также все вопросы, которые должны быть урегулированы в уставе редакции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1122" y="5887771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*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848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stav-1024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61" y="1666084"/>
            <a:ext cx="2626462" cy="256490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836712"/>
            <a:ext cx="8793774" cy="1042255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Устав редакции СМИ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-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свод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правил, регулирующих организацию и порядок деятельности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средства массовой информации, а также определяющий правовой статус лиц, занимающихся производством, выпуском и координацией деятельности СМИ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032258" y="93436"/>
            <a:ext cx="750018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ПРАВОВАЯ ПРИРОДА УСТАВА</a:t>
            </a:r>
            <a:endParaRPr lang="ru-RU" alt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2132856"/>
            <a:ext cx="5472608" cy="14401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Цель устава: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урегулировать отношения между хозяйствующим субъектом (учредителем — физическим либо юридическим лицом) и редакцией (сотрудниками, творческими работниками и другими участниками процесса выпуска и распространения СМИ)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650110" y="2684705"/>
            <a:ext cx="1368152" cy="108012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!</a:t>
            </a:r>
          </a:p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9590" y="3854083"/>
            <a:ext cx="85246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соответствии со 2 статьей Закона «О СМИ» производство и выпуск средства массовой информации осуществляет редакция, которая может являться: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организацией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учреждением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предприятием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гражданином/объединением граждан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48403" y="5827133"/>
            <a:ext cx="8088093" cy="914235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SzPct val="100000"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устав редакции или заменяющий его договор не направлен в регистрирующий орган в течение трех месяцев со дня первого выхода в свет (в эфир) средства массовой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информации это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 может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повлечь признание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недействительной регистрации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СМИ (статья 15 Закона «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О СМИ»)</a:t>
            </a:r>
            <a:endParaRPr lang="ru-RU" altLang="ru-RU" sz="1400" b="1" dirty="0">
              <a:solidFill>
                <a:srgbClr val="C0000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47657" y="5992026"/>
            <a:ext cx="892150" cy="584448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!</a:t>
            </a:r>
          </a:p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question-mark-from-wikimedia-nicole-l-bates-15591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0487" y="543151"/>
            <a:ext cx="1645722" cy="2132856"/>
          </a:xfrm>
          <a:prstGeom prst="rect">
            <a:avLst/>
          </a:prstGeom>
        </p:spPr>
      </p:pic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67544" y="61435"/>
            <a:ext cx="820891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НАЗНАЧЕНИЯ (ИЗБРАНИЯ) ГЛАВНОГО РЕДАКТОРА, РЕДАКЦИОННОЙ КОЛЛЕГИИ И (ИЛИ) ИНЫХ ОРГАНОВ УПРАВЛЕНИЯ РЕДАКЦИЕЙ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053" y="1257168"/>
            <a:ext cx="5583299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Наиболее типичная ошибка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создании этого пункта устава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отсутствие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гарантий соблюдения прав редактора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6382" y="2708920"/>
            <a:ext cx="7164010" cy="72007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может быть отражено в данном пункте? (гарантии соблюдения прав главного редактора)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26191" y="3597689"/>
            <a:ext cx="1316133" cy="50405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95734" y="3645024"/>
            <a:ext cx="453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И СРОКИ НАЗНАЧЕНИЯ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46958" y="4181241"/>
            <a:ext cx="1316133" cy="50405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95736" y="4166028"/>
            <a:ext cx="6708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 ОТНОШЕНИЙ, В КОТОРЫХ РЕДАКТОР СОСТОИТ С УЧРЕДИТЕЛЕМ (ТРУДОВЫЕ, ЛИБО ГРАЖДАНСКО-ПРАВОВЫЕ)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646958" y="5022082"/>
            <a:ext cx="1316133" cy="50405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195735" y="4967328"/>
            <a:ext cx="6505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ОСНОВАНИЯ ДЛЯ ДОСРОЧНОГО ПРЕКРАЩЕНИЯ ПОЛНОМОЧИЙ РЕДАКТОРА ИЛИ ЕГО УВОЛЬНЕНИЯ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83568" y="5733256"/>
            <a:ext cx="1316133" cy="50405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195735" y="5679486"/>
            <a:ext cx="6721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МОЖНО ОПРЕДЕЛИТЬ ВРЕМЕННОЙ ИНТЕРВАЛ, В ТЕЧЕНИЕ КОТОРОГО УЧРЕДИТЕЛЬ ИЛИ ИНОЕ ЛИЦО УТВЕРЖДАЕТ КАНДИДАТУРУ РЕДАКТОРА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3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70763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ОСНОВАНИЯ И ПОРЯДОК ПРЕКРАЩЕНИЯ И ПРИОСТАНОВЛЕНИЯ ДЕЯТЕЛЬНОСТИ СРЕДСТВА МАССОВОЙ ИНФОРМАЦИИ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4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6445" y="1088747"/>
            <a:ext cx="5280036" cy="36226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Приостановление деятельности СМИ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1301941" y="1539959"/>
            <a:ext cx="412913" cy="825823"/>
          </a:xfrm>
          <a:custGeom>
            <a:avLst/>
            <a:gdLst>
              <a:gd name="T0" fmla="*/ 776 w 776"/>
              <a:gd name="T1" fmla="*/ 1553 h 1553"/>
              <a:gd name="T2" fmla="*/ 0 w 776"/>
              <a:gd name="T3" fmla="*/ 777 h 1553"/>
              <a:gd name="T4" fmla="*/ 776 w 776"/>
              <a:gd name="T5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776" y="1553"/>
                </a:moveTo>
                <a:cubicBezTo>
                  <a:pt x="348" y="1553"/>
                  <a:pt x="0" y="1205"/>
                  <a:pt x="0" y="777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1379077" y="1612559"/>
            <a:ext cx="671549" cy="676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714849" y="1539958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1714849" y="2365781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7758789" y="2365781"/>
            <a:ext cx="412913" cy="830362"/>
          </a:xfrm>
          <a:custGeom>
            <a:avLst/>
            <a:gdLst>
              <a:gd name="T0" fmla="*/ 0 w 776"/>
              <a:gd name="T1" fmla="*/ 0 h 1553"/>
              <a:gd name="T2" fmla="*/ 776 w 776"/>
              <a:gd name="T3" fmla="*/ 776 h 1553"/>
              <a:gd name="T4" fmla="*/ 0 w 776"/>
              <a:gd name="T5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0" y="0"/>
                </a:moveTo>
                <a:cubicBezTo>
                  <a:pt x="428" y="0"/>
                  <a:pt x="776" y="348"/>
                  <a:pt x="776" y="776"/>
                </a:cubicBezTo>
                <a:cubicBezTo>
                  <a:pt x="776" y="1205"/>
                  <a:pt x="428" y="1553"/>
                  <a:pt x="0" y="1553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7423013" y="2442918"/>
            <a:ext cx="676088" cy="676088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1714849" y="3196141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Freeform 19"/>
          <p:cNvSpPr>
            <a:spLocks/>
          </p:cNvSpPr>
          <p:nvPr/>
        </p:nvSpPr>
        <p:spPr bwMode="auto">
          <a:xfrm>
            <a:off x="1301941" y="3196142"/>
            <a:ext cx="412913" cy="825823"/>
          </a:xfrm>
          <a:custGeom>
            <a:avLst/>
            <a:gdLst>
              <a:gd name="T0" fmla="*/ 776 w 776"/>
              <a:gd name="T1" fmla="*/ 1553 h 1553"/>
              <a:gd name="T2" fmla="*/ 0 w 776"/>
              <a:gd name="T3" fmla="*/ 776 h 1553"/>
              <a:gd name="T4" fmla="*/ 776 w 776"/>
              <a:gd name="T5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776" y="1553"/>
                </a:moveTo>
                <a:cubicBezTo>
                  <a:pt x="348" y="1553"/>
                  <a:pt x="0" y="1205"/>
                  <a:pt x="0" y="776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1379077" y="3268740"/>
            <a:ext cx="671549" cy="676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714849" y="4021964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2"/>
          <p:cNvSpPr>
            <a:spLocks/>
          </p:cNvSpPr>
          <p:nvPr/>
        </p:nvSpPr>
        <p:spPr bwMode="auto">
          <a:xfrm>
            <a:off x="7758789" y="4021964"/>
            <a:ext cx="412913" cy="830362"/>
          </a:xfrm>
          <a:custGeom>
            <a:avLst/>
            <a:gdLst>
              <a:gd name="T0" fmla="*/ 0 w 776"/>
              <a:gd name="T1" fmla="*/ 0 h 1553"/>
              <a:gd name="T2" fmla="*/ 776 w 776"/>
              <a:gd name="T3" fmla="*/ 776 h 1553"/>
              <a:gd name="T4" fmla="*/ 0 w 776"/>
              <a:gd name="T5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0" y="0"/>
                </a:moveTo>
                <a:cubicBezTo>
                  <a:pt x="428" y="0"/>
                  <a:pt x="776" y="347"/>
                  <a:pt x="776" y="776"/>
                </a:cubicBezTo>
                <a:cubicBezTo>
                  <a:pt x="776" y="1205"/>
                  <a:pt x="428" y="1553"/>
                  <a:pt x="0" y="1553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7423013" y="4099104"/>
            <a:ext cx="676088" cy="676088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H="1">
            <a:off x="1716230" y="4854137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5891" y="1612559"/>
            <a:ext cx="5563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 может быть приостановлена по решению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учредителя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4848" y="2365781"/>
            <a:ext cx="5881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имеет право приостановить деятельность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 исключительно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случаях, предусмотренных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уставом, договором или учредительными документами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83758" y="3251631"/>
            <a:ext cx="5881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Приостановить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СМИ можно не более чем на один год с момента последнего выхода в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8097" y="4059022"/>
            <a:ext cx="571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случае принятия решения о приостановлении деятельности СМИ, учредитель (соучредители)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обязан направить в регистрирующий орган уведомление в течение месяца со дня принятия решения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414" y="4428354"/>
            <a:ext cx="1878460" cy="1957355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2126436" y="5199571"/>
            <a:ext cx="6392087" cy="101444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 «случаи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«порядок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должны быть прописаны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учредительных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документах редакции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СМИ. Если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этот вопрос не урегулирован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уставом редакции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то следует предусмотреть это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договоре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заключенном в порядке ст. 22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Закона РФ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СМИ.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7426" y="961471"/>
            <a:ext cx="195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Ст. 16</a:t>
            </a:r>
            <a:endParaRPr lang="ru-RU" sz="32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06141" y="3925279"/>
            <a:ext cx="138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4808" y="4976158"/>
            <a:ext cx="138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323528" y="117475"/>
            <a:ext cx="882047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ОСНОВАНИЯ И ПОРЯДОК ПРЕКРАЩЕНИЯ И ПРИОСТАНОВЛЕНИЯ ДЕЯТЕЛЬНОСТИ СРЕДСТВА МАССОВОЙ ИНФОРМАЦИИ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3197" y="1078837"/>
            <a:ext cx="5280036" cy="36226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Прекращение деятельности СМИ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1301941" y="1539959"/>
            <a:ext cx="412913" cy="825823"/>
          </a:xfrm>
          <a:custGeom>
            <a:avLst/>
            <a:gdLst>
              <a:gd name="T0" fmla="*/ 776 w 776"/>
              <a:gd name="T1" fmla="*/ 1553 h 1553"/>
              <a:gd name="T2" fmla="*/ 0 w 776"/>
              <a:gd name="T3" fmla="*/ 777 h 1553"/>
              <a:gd name="T4" fmla="*/ 776 w 776"/>
              <a:gd name="T5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776" y="1553"/>
                </a:moveTo>
                <a:cubicBezTo>
                  <a:pt x="348" y="1553"/>
                  <a:pt x="0" y="1205"/>
                  <a:pt x="0" y="777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1379077" y="1612559"/>
            <a:ext cx="671549" cy="676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714849" y="1539958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1714849" y="2365781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7758789" y="2365781"/>
            <a:ext cx="412913" cy="830362"/>
          </a:xfrm>
          <a:custGeom>
            <a:avLst/>
            <a:gdLst>
              <a:gd name="T0" fmla="*/ 0 w 776"/>
              <a:gd name="T1" fmla="*/ 0 h 1553"/>
              <a:gd name="T2" fmla="*/ 776 w 776"/>
              <a:gd name="T3" fmla="*/ 776 h 1553"/>
              <a:gd name="T4" fmla="*/ 0 w 776"/>
              <a:gd name="T5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0" y="0"/>
                </a:moveTo>
                <a:cubicBezTo>
                  <a:pt x="428" y="0"/>
                  <a:pt x="776" y="348"/>
                  <a:pt x="776" y="776"/>
                </a:cubicBezTo>
                <a:cubicBezTo>
                  <a:pt x="776" y="1205"/>
                  <a:pt x="428" y="1553"/>
                  <a:pt x="0" y="1553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7423013" y="2442918"/>
            <a:ext cx="676088" cy="676088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1714849" y="3196141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Freeform 19"/>
          <p:cNvSpPr>
            <a:spLocks/>
          </p:cNvSpPr>
          <p:nvPr/>
        </p:nvSpPr>
        <p:spPr bwMode="auto">
          <a:xfrm>
            <a:off x="1301941" y="3196142"/>
            <a:ext cx="412913" cy="825823"/>
          </a:xfrm>
          <a:custGeom>
            <a:avLst/>
            <a:gdLst>
              <a:gd name="T0" fmla="*/ 776 w 776"/>
              <a:gd name="T1" fmla="*/ 1553 h 1553"/>
              <a:gd name="T2" fmla="*/ 0 w 776"/>
              <a:gd name="T3" fmla="*/ 776 h 1553"/>
              <a:gd name="T4" fmla="*/ 776 w 776"/>
              <a:gd name="T5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776" y="1553"/>
                </a:moveTo>
                <a:cubicBezTo>
                  <a:pt x="348" y="1553"/>
                  <a:pt x="0" y="1205"/>
                  <a:pt x="0" y="776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1379077" y="3268740"/>
            <a:ext cx="671549" cy="676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714849" y="4021964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2"/>
          <p:cNvSpPr>
            <a:spLocks/>
          </p:cNvSpPr>
          <p:nvPr/>
        </p:nvSpPr>
        <p:spPr bwMode="auto">
          <a:xfrm>
            <a:off x="7758789" y="4021964"/>
            <a:ext cx="412913" cy="830362"/>
          </a:xfrm>
          <a:custGeom>
            <a:avLst/>
            <a:gdLst>
              <a:gd name="T0" fmla="*/ 0 w 776"/>
              <a:gd name="T1" fmla="*/ 0 h 1553"/>
              <a:gd name="T2" fmla="*/ 776 w 776"/>
              <a:gd name="T3" fmla="*/ 776 h 1553"/>
              <a:gd name="T4" fmla="*/ 0 w 776"/>
              <a:gd name="T5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0" y="0"/>
                </a:moveTo>
                <a:cubicBezTo>
                  <a:pt x="428" y="0"/>
                  <a:pt x="776" y="347"/>
                  <a:pt x="776" y="776"/>
                </a:cubicBezTo>
                <a:cubicBezTo>
                  <a:pt x="776" y="1205"/>
                  <a:pt x="428" y="1553"/>
                  <a:pt x="0" y="1553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7423013" y="4099104"/>
            <a:ext cx="676088" cy="676088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H="1">
            <a:off x="1716230" y="4854137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5891" y="1612559"/>
            <a:ext cx="5563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 может быть прекращена по решению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учредителя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4848" y="2365781"/>
            <a:ext cx="5881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имеет право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прекратить деятельность СМИ исключительно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случаях, предусмотренных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уставом, договором или учредительными документами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0626" y="3206875"/>
            <a:ext cx="5881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обязан направить комплект документов о прекращении деятельности СМИ в регистрирующий орган в течение месяца со дня принятия решения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7703" y="4059022"/>
            <a:ext cx="5605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СМИ,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отношении которого учредителем принято решение о прекращении его деятельности, исключается из Реестра зарегистрированных средств массовой информации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85729" y="5085184"/>
            <a:ext cx="3898439" cy="1656184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3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 случае </a:t>
            </a:r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реорганизации </a:t>
            </a:r>
            <a:r>
              <a:rPr lang="ru-RU" sz="1300" b="1" dirty="0">
                <a:solidFill>
                  <a:srgbClr val="0070C0"/>
                </a:solidFill>
                <a:latin typeface="Arial Narrow" panose="020B0606020202030204" pitchFamily="34" charset="0"/>
              </a:rPr>
              <a:t>учредителя - объединения граждан, предприятия, учреждения, организации, государственного органа его права и обязанности в полном объеме переходят к </a:t>
            </a:r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правопреемнику (если это предусмотрено уставом/договором) либо редакции (ст. 18). </a:t>
            </a:r>
            <a:r>
              <a:rPr lang="ru-RU" sz="13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Решение о прекращении </a:t>
            </a:r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деятельности СМИ </a:t>
            </a:r>
            <a:r>
              <a:rPr lang="ru-RU" sz="13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 таком случае вправе </a:t>
            </a:r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принять правопреемник.</a:t>
            </a:r>
            <a:endParaRPr lang="ru-RU" sz="13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20272" y="5013176"/>
            <a:ext cx="2016224" cy="172819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случае невыхода в свет (в эфир) СМИ более 1 года </a:t>
            </a:r>
            <a:r>
              <a:rPr lang="ru-RU" sz="12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Роскомнадзор</a:t>
            </a:r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может подать административный иск в суд о признании регистрации СМИ недействительной</a:t>
            </a:r>
            <a:endParaRPr lang="ru-RU" sz="1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280277" y="5712106"/>
            <a:ext cx="682696" cy="44370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41466" y="1006634"/>
            <a:ext cx="195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Ст. 16</a:t>
            </a:r>
            <a:endParaRPr lang="ru-RU" sz="32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758" y="4910431"/>
            <a:ext cx="1264587" cy="1266532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428861" y="4910431"/>
            <a:ext cx="1212579" cy="12818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11758" y="4933083"/>
            <a:ext cx="1251360" cy="12438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8215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>
            <a:off x="3131840" y="2636912"/>
            <a:ext cx="2088232" cy="31683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67544" y="2636912"/>
            <a:ext cx="2088232" cy="31683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1439991510_el9201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836712"/>
            <a:ext cx="2894614" cy="3888432"/>
          </a:xfrm>
          <a:prstGeom prst="rect">
            <a:avLst/>
          </a:prstGeom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251520" y="117475"/>
            <a:ext cx="84249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ПЕРЕДАЧА И (ИЛИ) СОХРАНЕНИЕ ПРАВА НА НАИМЕНОВАНИЕ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908720"/>
            <a:ext cx="5280036" cy="1019464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Наименование средства массовой информации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предназначено,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главным образом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для отличия его от других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 массовой информации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462266282_ac09237a723944976a458e16c7b95374bb5f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356992"/>
            <a:ext cx="2644861" cy="66915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868144" y="4797152"/>
            <a:ext cx="2952328" cy="165618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Правовая основа: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Постановление Пленума Верховного Суда РФ от 15 июня 2010 г. N 16 "О практике применения судами Закона Российской Федерации "О средствах массовой информации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"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060848"/>
            <a:ext cx="5280036" cy="72008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Указание в уставе правовых последствий передачи и (или) сохранении права на наименование позволяет: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2924944"/>
            <a:ext cx="5280036" cy="108012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Защитить права лиц, обладающих правом на название средства массовой информации, способами, предусмотренными действующим законодательством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4077072"/>
            <a:ext cx="5280036" cy="144016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Название средства массовой информации используется для его индивидуализации и исходя из этой функции к нему может быть применено также положения законов и иных нормативно-правовых актов по защите интеллектуальной собственности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5589240"/>
            <a:ext cx="5280036" cy="10194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Защитить учредителей СМИ от претензий владельцев товарных знаков.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524" y="4293096"/>
            <a:ext cx="2688299" cy="2016224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539552" y="1484784"/>
            <a:ext cx="2088232" cy="31683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467544" y="141310"/>
            <a:ext cx="86764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ЮРИДИЧЕСКИЕ ПОСЛЕДСТВИЯ СМЕНЫ УЧРЕДИТЕЛЯ, ИЗМЕНЕНИЯ СОСТАВА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СОУЧРЕДИТЕЛЕЙ 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052736"/>
            <a:ext cx="3024336" cy="504056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Смена учредителя, изменение состава соучредителей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772816"/>
            <a:ext cx="3024336" cy="1008112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Процедура  внесения изменений в реестровую запись в связи с изменением учредителя / состава соучредителей  СМИ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2996952"/>
            <a:ext cx="3024336" cy="1296144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Принятие нового устава редакции СМИ либо внесение изменений в устав редакции СМИ / договор между учредителем и редакцией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2276872"/>
            <a:ext cx="5136020" cy="352839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общему правилу, установленному в п. 1 ст. 313 ГК РФ, «исполнение обязательства может быть возложено должником на третье лицо, если из закона, иных правовых актов, условий обязательства или его существа не вытекает обязанность должника исполнить обязательство лично. В этом случае кредитор обязан принять исполнение, предложенное за должника третьим лицом». Иными словами, новый учредитель, которому предыдущий учредитель передал свои права и обязанности относительно СМИ, исполняет обязательства предыдущего учредителя и редакция обязана принять их исполнение от нового учредителя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1880" y="980728"/>
            <a:ext cx="5280036" cy="108012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реорганизации редакции, к вновь образованному юридическому лицу, переходят права и обязанности  реорганизованного юридического лица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низ 21"/>
          <p:cNvSpPr/>
          <p:nvPr/>
        </p:nvSpPr>
        <p:spPr>
          <a:xfrm>
            <a:off x="3203848" y="1556792"/>
            <a:ext cx="2088232" cy="31683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51520" y="1556792"/>
            <a:ext cx="2088232" cy="32403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822326_stock-photo-media-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9909" y="114915"/>
            <a:ext cx="2416749" cy="2126739"/>
          </a:xfrm>
          <a:prstGeom prst="rect">
            <a:avLst/>
          </a:prstGeom>
        </p:spPr>
      </p:pic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251520" y="117475"/>
            <a:ext cx="828092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ЮРИДИЧЕСКИЕ ПОСЛЕДСТВИЯ ПРЕКРАЩЕНИЯ ДЕЯТЕЛЬНОСТИ СМИ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836712"/>
            <a:ext cx="6552728" cy="576064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средства массовой информации может быть прекращена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2636912"/>
            <a:ext cx="2088232" cy="216024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Учредитель имеет право прекратить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СМИ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исключительно в случаях и порядке, предусмотренных уставом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или договором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1556792"/>
            <a:ext cx="2016224" cy="9361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решению учредителя СМИ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31840" y="1556792"/>
            <a:ext cx="2160240" cy="122413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Судом в порядке административного производства по иску регистрирующего органа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556792"/>
            <a:ext cx="2520280" cy="122413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принудительном порядке по искам государственных органов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1840" y="3068960"/>
            <a:ext cx="2160240" cy="165618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невыхода в свет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 более одного года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2924944"/>
            <a:ext cx="2952328" cy="216024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нарушения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редакцией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 положений ст. 4 Закона «О СМИ»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основаниям предусмотренным ФЗ «О противодействии экстремисткой деятельности»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107504" y="5073790"/>
            <a:ext cx="2088232" cy="1116707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уставе должны быть даны ответы на вопросы</a:t>
            </a:r>
            <a:endParaRPr lang="ru-RU" altLang="zh-CN" sz="1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2555776" y="5229200"/>
            <a:ext cx="2088232" cy="1368152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Продолжает ли деятельность редакция после смены учредителя?</a:t>
            </a:r>
            <a:endParaRPr lang="ru-RU" altLang="zh-CN" sz="1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auto">
          <a:xfrm>
            <a:off x="4716016" y="5229200"/>
            <a:ext cx="2088232" cy="1368152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случае реорганизации права переходят к правопреемнику?</a:t>
            </a:r>
            <a:endParaRPr lang="ru-RU" altLang="zh-CN" sz="1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6876256" y="5229200"/>
            <a:ext cx="2088232" cy="1368152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случае изменения организационно-правовой формы права переходят к правопреемнику?</a:t>
            </a:r>
            <a:endParaRPr lang="ru-RU" altLang="zh-CN" sz="1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323528" y="117475"/>
            <a:ext cx="85689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ЛИКВИДАЦИЯ ИЛИ РЕОРГАНИЗАЦИЯ РЕДАКЦИИ, ИЗМЕНЕНИЕ ЕЕ ОРГАНИЗАЦИОННО-ПРАВОВОЙ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8" name="椭圆 139"/>
          <p:cNvSpPr/>
          <p:nvPr/>
        </p:nvSpPr>
        <p:spPr bwMode="auto">
          <a:xfrm>
            <a:off x="429459" y="3340519"/>
            <a:ext cx="794640" cy="7946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椭圆 138"/>
          <p:cNvSpPr/>
          <p:nvPr/>
        </p:nvSpPr>
        <p:spPr bwMode="auto">
          <a:xfrm>
            <a:off x="308415" y="3203112"/>
            <a:ext cx="1091341" cy="1092631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原创作者QQ：598969553            _19"/>
          <p:cNvGrpSpPr>
            <a:grpSpLocks noChangeAspect="1"/>
          </p:cNvGrpSpPr>
          <p:nvPr/>
        </p:nvGrpSpPr>
        <p:grpSpPr bwMode="auto">
          <a:xfrm rot="2400179">
            <a:off x="100004" y="4333983"/>
            <a:ext cx="1071133" cy="1778388"/>
            <a:chOff x="2438" y="-77"/>
            <a:chExt cx="1101" cy="2049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2444" y="-59"/>
              <a:ext cx="1095" cy="2030"/>
            </a:xfrm>
            <a:custGeom>
              <a:avLst/>
              <a:gdLst>
                <a:gd name="T0" fmla="*/ 209 w 1589"/>
                <a:gd name="T1" fmla="*/ 603 h 2946"/>
                <a:gd name="T2" fmla="*/ 141 w 1589"/>
                <a:gd name="T3" fmla="*/ 438 h 2946"/>
                <a:gd name="T4" fmla="*/ 109 w 1589"/>
                <a:gd name="T5" fmla="*/ 382 h 2946"/>
                <a:gd name="T6" fmla="*/ 86 w 1589"/>
                <a:gd name="T7" fmla="*/ 361 h 2946"/>
                <a:gd name="T8" fmla="*/ 52 w 1589"/>
                <a:gd name="T9" fmla="*/ 316 h 2946"/>
                <a:gd name="T10" fmla="*/ 37 w 1589"/>
                <a:gd name="T11" fmla="*/ 297 h 2946"/>
                <a:gd name="T12" fmla="*/ 28 w 1589"/>
                <a:gd name="T13" fmla="*/ 266 h 2946"/>
                <a:gd name="T14" fmla="*/ 6 w 1589"/>
                <a:gd name="T15" fmla="*/ 218 h 2946"/>
                <a:gd name="T16" fmla="*/ 14 w 1589"/>
                <a:gd name="T17" fmla="*/ 188 h 2946"/>
                <a:gd name="T18" fmla="*/ 12 w 1589"/>
                <a:gd name="T19" fmla="*/ 157 h 2946"/>
                <a:gd name="T20" fmla="*/ 34 w 1589"/>
                <a:gd name="T21" fmla="*/ 150 h 2946"/>
                <a:gd name="T22" fmla="*/ 47 w 1589"/>
                <a:gd name="T23" fmla="*/ 174 h 2946"/>
                <a:gd name="T24" fmla="*/ 34 w 1589"/>
                <a:gd name="T25" fmla="*/ 137 h 2946"/>
                <a:gd name="T26" fmla="*/ 17 w 1589"/>
                <a:gd name="T27" fmla="*/ 90 h 2946"/>
                <a:gd name="T28" fmla="*/ 7 w 1589"/>
                <a:gd name="T29" fmla="*/ 52 h 2946"/>
                <a:gd name="T30" fmla="*/ 16 w 1589"/>
                <a:gd name="T31" fmla="*/ 6 h 2946"/>
                <a:gd name="T32" fmla="*/ 45 w 1589"/>
                <a:gd name="T33" fmla="*/ 30 h 2946"/>
                <a:gd name="T34" fmla="*/ 60 w 1589"/>
                <a:gd name="T35" fmla="*/ 78 h 2946"/>
                <a:gd name="T36" fmla="*/ 80 w 1589"/>
                <a:gd name="T37" fmla="*/ 130 h 2946"/>
                <a:gd name="T38" fmla="*/ 107 w 1589"/>
                <a:gd name="T39" fmla="*/ 161 h 2946"/>
                <a:gd name="T40" fmla="*/ 132 w 1589"/>
                <a:gd name="T41" fmla="*/ 149 h 2946"/>
                <a:gd name="T42" fmla="*/ 163 w 1589"/>
                <a:gd name="T43" fmla="*/ 164 h 2946"/>
                <a:gd name="T44" fmla="*/ 183 w 1589"/>
                <a:gd name="T45" fmla="*/ 160 h 2946"/>
                <a:gd name="T46" fmla="*/ 209 w 1589"/>
                <a:gd name="T47" fmla="*/ 174 h 2946"/>
                <a:gd name="T48" fmla="*/ 235 w 1589"/>
                <a:gd name="T49" fmla="*/ 176 h 2946"/>
                <a:gd name="T50" fmla="*/ 259 w 1589"/>
                <a:gd name="T51" fmla="*/ 229 h 2946"/>
                <a:gd name="T52" fmla="*/ 263 w 1589"/>
                <a:gd name="T53" fmla="*/ 311 h 2946"/>
                <a:gd name="T54" fmla="*/ 272 w 1589"/>
                <a:gd name="T55" fmla="*/ 361 h 2946"/>
                <a:gd name="T56" fmla="*/ 330 w 1589"/>
                <a:gd name="T57" fmla="*/ 483 h 2946"/>
                <a:gd name="T58" fmla="*/ 358 w 1589"/>
                <a:gd name="T59" fmla="*/ 531 h 2946"/>
                <a:gd name="T60" fmla="*/ 230 w 1589"/>
                <a:gd name="T61" fmla="*/ 664 h 2946"/>
                <a:gd name="T62" fmla="*/ 209 w 1589"/>
                <a:gd name="T63" fmla="*/ 603 h 29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89" h="2946">
                  <a:moveTo>
                    <a:pt x="925" y="2675"/>
                  </a:moveTo>
                  <a:cubicBezTo>
                    <a:pt x="925" y="2675"/>
                    <a:pt x="672" y="2066"/>
                    <a:pt x="623" y="1942"/>
                  </a:cubicBezTo>
                  <a:cubicBezTo>
                    <a:pt x="573" y="1818"/>
                    <a:pt x="513" y="1720"/>
                    <a:pt x="483" y="1695"/>
                  </a:cubicBezTo>
                  <a:cubicBezTo>
                    <a:pt x="452" y="1670"/>
                    <a:pt x="404" y="1647"/>
                    <a:pt x="380" y="1603"/>
                  </a:cubicBezTo>
                  <a:cubicBezTo>
                    <a:pt x="355" y="1558"/>
                    <a:pt x="253" y="1433"/>
                    <a:pt x="233" y="1401"/>
                  </a:cubicBezTo>
                  <a:cubicBezTo>
                    <a:pt x="213" y="1369"/>
                    <a:pt x="184" y="1337"/>
                    <a:pt x="162" y="1316"/>
                  </a:cubicBezTo>
                  <a:cubicBezTo>
                    <a:pt x="140" y="1295"/>
                    <a:pt x="127" y="1200"/>
                    <a:pt x="122" y="1178"/>
                  </a:cubicBezTo>
                  <a:cubicBezTo>
                    <a:pt x="118" y="1157"/>
                    <a:pt x="31" y="1025"/>
                    <a:pt x="27" y="967"/>
                  </a:cubicBezTo>
                  <a:cubicBezTo>
                    <a:pt x="24" y="927"/>
                    <a:pt x="63" y="865"/>
                    <a:pt x="65" y="833"/>
                  </a:cubicBezTo>
                  <a:cubicBezTo>
                    <a:pt x="66" y="800"/>
                    <a:pt x="38" y="733"/>
                    <a:pt x="52" y="697"/>
                  </a:cubicBezTo>
                  <a:cubicBezTo>
                    <a:pt x="72" y="645"/>
                    <a:pt x="119" y="642"/>
                    <a:pt x="149" y="667"/>
                  </a:cubicBezTo>
                  <a:cubicBezTo>
                    <a:pt x="180" y="692"/>
                    <a:pt x="197" y="744"/>
                    <a:pt x="206" y="767"/>
                  </a:cubicBezTo>
                  <a:cubicBezTo>
                    <a:pt x="195" y="717"/>
                    <a:pt x="168" y="646"/>
                    <a:pt x="153" y="610"/>
                  </a:cubicBezTo>
                  <a:cubicBezTo>
                    <a:pt x="126" y="543"/>
                    <a:pt x="93" y="474"/>
                    <a:pt x="74" y="397"/>
                  </a:cubicBezTo>
                  <a:cubicBezTo>
                    <a:pt x="55" y="319"/>
                    <a:pt x="41" y="286"/>
                    <a:pt x="32" y="234"/>
                  </a:cubicBezTo>
                  <a:cubicBezTo>
                    <a:pt x="11" y="113"/>
                    <a:pt x="0" y="60"/>
                    <a:pt x="73" y="24"/>
                  </a:cubicBezTo>
                  <a:cubicBezTo>
                    <a:pt x="121" y="0"/>
                    <a:pt x="168" y="40"/>
                    <a:pt x="199" y="132"/>
                  </a:cubicBezTo>
                  <a:cubicBezTo>
                    <a:pt x="223" y="206"/>
                    <a:pt x="231" y="253"/>
                    <a:pt x="266" y="345"/>
                  </a:cubicBezTo>
                  <a:cubicBezTo>
                    <a:pt x="301" y="436"/>
                    <a:pt x="331" y="493"/>
                    <a:pt x="355" y="575"/>
                  </a:cubicBezTo>
                  <a:cubicBezTo>
                    <a:pt x="371" y="630"/>
                    <a:pt x="425" y="697"/>
                    <a:pt x="475" y="711"/>
                  </a:cubicBezTo>
                  <a:cubicBezTo>
                    <a:pt x="525" y="725"/>
                    <a:pt x="552" y="660"/>
                    <a:pt x="586" y="661"/>
                  </a:cubicBezTo>
                  <a:cubicBezTo>
                    <a:pt x="668" y="663"/>
                    <a:pt x="669" y="717"/>
                    <a:pt x="721" y="729"/>
                  </a:cubicBezTo>
                  <a:cubicBezTo>
                    <a:pt x="773" y="741"/>
                    <a:pt x="764" y="700"/>
                    <a:pt x="813" y="710"/>
                  </a:cubicBezTo>
                  <a:cubicBezTo>
                    <a:pt x="861" y="720"/>
                    <a:pt x="869" y="746"/>
                    <a:pt x="924" y="769"/>
                  </a:cubicBezTo>
                  <a:cubicBezTo>
                    <a:pt x="961" y="784"/>
                    <a:pt x="970" y="735"/>
                    <a:pt x="1042" y="779"/>
                  </a:cubicBezTo>
                  <a:cubicBezTo>
                    <a:pt x="1114" y="823"/>
                    <a:pt x="1151" y="918"/>
                    <a:pt x="1149" y="1017"/>
                  </a:cubicBezTo>
                  <a:cubicBezTo>
                    <a:pt x="1146" y="1116"/>
                    <a:pt x="1205" y="1252"/>
                    <a:pt x="1164" y="1379"/>
                  </a:cubicBezTo>
                  <a:cubicBezTo>
                    <a:pt x="1141" y="1452"/>
                    <a:pt x="1182" y="1503"/>
                    <a:pt x="1208" y="1604"/>
                  </a:cubicBezTo>
                  <a:cubicBezTo>
                    <a:pt x="1249" y="1768"/>
                    <a:pt x="1413" y="2066"/>
                    <a:pt x="1463" y="2142"/>
                  </a:cubicBezTo>
                  <a:cubicBezTo>
                    <a:pt x="1512" y="2218"/>
                    <a:pt x="1546" y="2280"/>
                    <a:pt x="1589" y="2356"/>
                  </a:cubicBezTo>
                  <a:cubicBezTo>
                    <a:pt x="1536" y="2409"/>
                    <a:pt x="1087" y="2892"/>
                    <a:pt x="1020" y="2946"/>
                  </a:cubicBezTo>
                  <a:cubicBezTo>
                    <a:pt x="997" y="2884"/>
                    <a:pt x="963" y="2766"/>
                    <a:pt x="925" y="2675"/>
                  </a:cubicBezTo>
                  <a:close/>
                </a:path>
              </a:pathLst>
            </a:custGeom>
            <a:solidFill>
              <a:srgbClr val="FFD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438" y="-59"/>
              <a:ext cx="850" cy="2030"/>
            </a:xfrm>
            <a:custGeom>
              <a:avLst/>
              <a:gdLst>
                <a:gd name="T0" fmla="*/ 87 w 1233"/>
                <a:gd name="T1" fmla="*/ 320 h 2946"/>
                <a:gd name="T2" fmla="*/ 30 w 1233"/>
                <a:gd name="T3" fmla="*/ 247 h 2946"/>
                <a:gd name="T4" fmla="*/ 19 w 1233"/>
                <a:gd name="T5" fmla="*/ 196 h 2946"/>
                <a:gd name="T6" fmla="*/ 28 w 1233"/>
                <a:gd name="T7" fmla="*/ 155 h 2946"/>
                <a:gd name="T8" fmla="*/ 42 w 1233"/>
                <a:gd name="T9" fmla="*/ 177 h 2946"/>
                <a:gd name="T10" fmla="*/ 45 w 1233"/>
                <a:gd name="T11" fmla="*/ 196 h 2946"/>
                <a:gd name="T12" fmla="*/ 39 w 1233"/>
                <a:gd name="T13" fmla="*/ 203 h 2946"/>
                <a:gd name="T14" fmla="*/ 51 w 1233"/>
                <a:gd name="T15" fmla="*/ 214 h 2946"/>
                <a:gd name="T16" fmla="*/ 48 w 1233"/>
                <a:gd name="T17" fmla="*/ 234 h 2946"/>
                <a:gd name="T18" fmla="*/ 54 w 1233"/>
                <a:gd name="T19" fmla="*/ 268 h 2946"/>
                <a:gd name="T20" fmla="*/ 57 w 1233"/>
                <a:gd name="T21" fmla="*/ 277 h 2946"/>
                <a:gd name="T22" fmla="*/ 67 w 1233"/>
                <a:gd name="T23" fmla="*/ 228 h 2946"/>
                <a:gd name="T24" fmla="*/ 57 w 1233"/>
                <a:gd name="T25" fmla="*/ 178 h 2946"/>
                <a:gd name="T26" fmla="*/ 39 w 1233"/>
                <a:gd name="T27" fmla="*/ 124 h 2946"/>
                <a:gd name="T28" fmla="*/ 16 w 1233"/>
                <a:gd name="T29" fmla="*/ 68 h 2946"/>
                <a:gd name="T30" fmla="*/ 19 w 1233"/>
                <a:gd name="T31" fmla="*/ 10 h 2946"/>
                <a:gd name="T32" fmla="*/ 52 w 1233"/>
                <a:gd name="T33" fmla="*/ 56 h 2946"/>
                <a:gd name="T34" fmla="*/ 72 w 1233"/>
                <a:gd name="T35" fmla="*/ 103 h 2946"/>
                <a:gd name="T36" fmla="*/ 47 w 1233"/>
                <a:gd name="T37" fmla="*/ 30 h 2946"/>
                <a:gd name="T38" fmla="*/ 19 w 1233"/>
                <a:gd name="T39" fmla="*/ 6 h 2946"/>
                <a:gd name="T40" fmla="*/ 9 w 1233"/>
                <a:gd name="T41" fmla="*/ 52 h 2946"/>
                <a:gd name="T42" fmla="*/ 19 w 1233"/>
                <a:gd name="T43" fmla="*/ 90 h 2946"/>
                <a:gd name="T44" fmla="*/ 37 w 1233"/>
                <a:gd name="T45" fmla="*/ 137 h 2946"/>
                <a:gd name="T46" fmla="*/ 49 w 1233"/>
                <a:gd name="T47" fmla="*/ 176 h 2946"/>
                <a:gd name="T48" fmla="*/ 35 w 1233"/>
                <a:gd name="T49" fmla="*/ 150 h 2946"/>
                <a:gd name="T50" fmla="*/ 13 w 1233"/>
                <a:gd name="T51" fmla="*/ 157 h 2946"/>
                <a:gd name="T52" fmla="*/ 16 w 1233"/>
                <a:gd name="T53" fmla="*/ 188 h 2946"/>
                <a:gd name="T54" fmla="*/ 8 w 1233"/>
                <a:gd name="T55" fmla="*/ 218 h 2946"/>
                <a:gd name="T56" fmla="*/ 30 w 1233"/>
                <a:gd name="T57" fmla="*/ 266 h 2946"/>
                <a:gd name="T58" fmla="*/ 39 w 1233"/>
                <a:gd name="T59" fmla="*/ 297 h 2946"/>
                <a:gd name="T60" fmla="*/ 54 w 1233"/>
                <a:gd name="T61" fmla="*/ 316 h 2946"/>
                <a:gd name="T62" fmla="*/ 88 w 1233"/>
                <a:gd name="T63" fmla="*/ 361 h 2946"/>
                <a:gd name="T64" fmla="*/ 111 w 1233"/>
                <a:gd name="T65" fmla="*/ 382 h 2946"/>
                <a:gd name="T66" fmla="*/ 143 w 1233"/>
                <a:gd name="T67" fmla="*/ 438 h 2946"/>
                <a:gd name="T68" fmla="*/ 210 w 1233"/>
                <a:gd name="T69" fmla="*/ 603 h 2946"/>
                <a:gd name="T70" fmla="*/ 232 w 1233"/>
                <a:gd name="T71" fmla="*/ 664 h 2946"/>
                <a:gd name="T72" fmla="*/ 279 w 1233"/>
                <a:gd name="T73" fmla="*/ 618 h 2946"/>
                <a:gd name="T74" fmla="*/ 166 w 1233"/>
                <a:gd name="T75" fmla="*/ 447 h 2946"/>
                <a:gd name="T76" fmla="*/ 87 w 1233"/>
                <a:gd name="T77" fmla="*/ 320 h 29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33" h="2946">
                  <a:moveTo>
                    <a:pt x="384" y="1416"/>
                  </a:moveTo>
                  <a:cubicBezTo>
                    <a:pt x="262" y="1320"/>
                    <a:pt x="183" y="1253"/>
                    <a:pt x="132" y="1097"/>
                  </a:cubicBezTo>
                  <a:cubicBezTo>
                    <a:pt x="107" y="1022"/>
                    <a:pt x="76" y="946"/>
                    <a:pt x="85" y="868"/>
                  </a:cubicBezTo>
                  <a:cubicBezTo>
                    <a:pt x="87" y="849"/>
                    <a:pt x="156" y="763"/>
                    <a:pt x="125" y="686"/>
                  </a:cubicBezTo>
                  <a:cubicBezTo>
                    <a:pt x="144" y="696"/>
                    <a:pt x="180" y="767"/>
                    <a:pt x="186" y="786"/>
                  </a:cubicBezTo>
                  <a:cubicBezTo>
                    <a:pt x="189" y="799"/>
                    <a:pt x="207" y="846"/>
                    <a:pt x="201" y="869"/>
                  </a:cubicBezTo>
                  <a:cubicBezTo>
                    <a:pt x="196" y="887"/>
                    <a:pt x="173" y="887"/>
                    <a:pt x="174" y="899"/>
                  </a:cubicBezTo>
                  <a:cubicBezTo>
                    <a:pt x="175" y="921"/>
                    <a:pt x="222" y="931"/>
                    <a:pt x="225" y="950"/>
                  </a:cubicBezTo>
                  <a:cubicBezTo>
                    <a:pt x="230" y="979"/>
                    <a:pt x="200" y="1008"/>
                    <a:pt x="210" y="1037"/>
                  </a:cubicBezTo>
                  <a:cubicBezTo>
                    <a:pt x="228" y="1086"/>
                    <a:pt x="229" y="1140"/>
                    <a:pt x="240" y="1188"/>
                  </a:cubicBezTo>
                  <a:cubicBezTo>
                    <a:pt x="244" y="1202"/>
                    <a:pt x="247" y="1215"/>
                    <a:pt x="251" y="1229"/>
                  </a:cubicBezTo>
                  <a:cubicBezTo>
                    <a:pt x="272" y="1158"/>
                    <a:pt x="291" y="1085"/>
                    <a:pt x="295" y="1010"/>
                  </a:cubicBezTo>
                  <a:cubicBezTo>
                    <a:pt x="299" y="932"/>
                    <a:pt x="279" y="862"/>
                    <a:pt x="254" y="788"/>
                  </a:cubicBezTo>
                  <a:cubicBezTo>
                    <a:pt x="228" y="711"/>
                    <a:pt x="205" y="623"/>
                    <a:pt x="169" y="550"/>
                  </a:cubicBezTo>
                  <a:cubicBezTo>
                    <a:pt x="133" y="475"/>
                    <a:pt x="107" y="388"/>
                    <a:pt x="72" y="302"/>
                  </a:cubicBezTo>
                  <a:cubicBezTo>
                    <a:pt x="50" y="250"/>
                    <a:pt x="0" y="75"/>
                    <a:pt x="83" y="46"/>
                  </a:cubicBezTo>
                  <a:cubicBezTo>
                    <a:pt x="179" y="12"/>
                    <a:pt x="215" y="200"/>
                    <a:pt x="231" y="246"/>
                  </a:cubicBezTo>
                  <a:cubicBezTo>
                    <a:pt x="241" y="276"/>
                    <a:pt x="294" y="410"/>
                    <a:pt x="321" y="458"/>
                  </a:cubicBezTo>
                  <a:cubicBezTo>
                    <a:pt x="294" y="389"/>
                    <a:pt x="228" y="196"/>
                    <a:pt x="207" y="132"/>
                  </a:cubicBezTo>
                  <a:cubicBezTo>
                    <a:pt x="176" y="40"/>
                    <a:pt x="129" y="0"/>
                    <a:pt x="81" y="24"/>
                  </a:cubicBezTo>
                  <a:cubicBezTo>
                    <a:pt x="8" y="60"/>
                    <a:pt x="19" y="113"/>
                    <a:pt x="40" y="234"/>
                  </a:cubicBezTo>
                  <a:cubicBezTo>
                    <a:pt x="49" y="286"/>
                    <a:pt x="63" y="319"/>
                    <a:pt x="82" y="397"/>
                  </a:cubicBezTo>
                  <a:cubicBezTo>
                    <a:pt x="101" y="474"/>
                    <a:pt x="134" y="543"/>
                    <a:pt x="161" y="610"/>
                  </a:cubicBezTo>
                  <a:cubicBezTo>
                    <a:pt x="176" y="646"/>
                    <a:pt x="216" y="735"/>
                    <a:pt x="216" y="784"/>
                  </a:cubicBezTo>
                  <a:cubicBezTo>
                    <a:pt x="204" y="762"/>
                    <a:pt x="188" y="692"/>
                    <a:pt x="157" y="667"/>
                  </a:cubicBezTo>
                  <a:cubicBezTo>
                    <a:pt x="127" y="642"/>
                    <a:pt x="80" y="645"/>
                    <a:pt x="60" y="697"/>
                  </a:cubicBezTo>
                  <a:cubicBezTo>
                    <a:pt x="46" y="733"/>
                    <a:pt x="74" y="800"/>
                    <a:pt x="73" y="833"/>
                  </a:cubicBezTo>
                  <a:cubicBezTo>
                    <a:pt x="71" y="865"/>
                    <a:pt x="32" y="927"/>
                    <a:pt x="35" y="967"/>
                  </a:cubicBezTo>
                  <a:cubicBezTo>
                    <a:pt x="39" y="1025"/>
                    <a:pt x="126" y="1157"/>
                    <a:pt x="130" y="1178"/>
                  </a:cubicBezTo>
                  <a:cubicBezTo>
                    <a:pt x="135" y="1200"/>
                    <a:pt x="148" y="1295"/>
                    <a:pt x="170" y="1316"/>
                  </a:cubicBezTo>
                  <a:cubicBezTo>
                    <a:pt x="192" y="1337"/>
                    <a:pt x="221" y="1369"/>
                    <a:pt x="241" y="1401"/>
                  </a:cubicBezTo>
                  <a:cubicBezTo>
                    <a:pt x="261" y="1433"/>
                    <a:pt x="363" y="1558"/>
                    <a:pt x="388" y="1603"/>
                  </a:cubicBezTo>
                  <a:cubicBezTo>
                    <a:pt x="412" y="1647"/>
                    <a:pt x="460" y="1670"/>
                    <a:pt x="491" y="1695"/>
                  </a:cubicBezTo>
                  <a:cubicBezTo>
                    <a:pt x="521" y="1720"/>
                    <a:pt x="581" y="1818"/>
                    <a:pt x="631" y="1942"/>
                  </a:cubicBezTo>
                  <a:cubicBezTo>
                    <a:pt x="680" y="2066"/>
                    <a:pt x="933" y="2675"/>
                    <a:pt x="933" y="2675"/>
                  </a:cubicBezTo>
                  <a:cubicBezTo>
                    <a:pt x="971" y="2766"/>
                    <a:pt x="1005" y="2884"/>
                    <a:pt x="1028" y="2946"/>
                  </a:cubicBezTo>
                  <a:cubicBezTo>
                    <a:pt x="1054" y="2926"/>
                    <a:pt x="1137" y="2840"/>
                    <a:pt x="1233" y="2741"/>
                  </a:cubicBezTo>
                  <a:cubicBezTo>
                    <a:pt x="1052" y="2498"/>
                    <a:pt x="869" y="2256"/>
                    <a:pt x="734" y="1984"/>
                  </a:cubicBezTo>
                  <a:cubicBezTo>
                    <a:pt x="640" y="1797"/>
                    <a:pt x="590" y="1577"/>
                    <a:pt x="384" y="1416"/>
                  </a:cubicBezTo>
                  <a:close/>
                </a:path>
              </a:pathLst>
            </a:custGeom>
            <a:solidFill>
              <a:srgbClr val="F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645" y="227"/>
              <a:ext cx="894" cy="1407"/>
            </a:xfrm>
            <a:custGeom>
              <a:avLst/>
              <a:gdLst>
                <a:gd name="T0" fmla="*/ 143 w 1297"/>
                <a:gd name="T1" fmla="*/ 80 h 2043"/>
                <a:gd name="T2" fmla="*/ 117 w 1297"/>
                <a:gd name="T3" fmla="*/ 66 h 2043"/>
                <a:gd name="T4" fmla="*/ 97 w 1297"/>
                <a:gd name="T5" fmla="*/ 71 h 2043"/>
                <a:gd name="T6" fmla="*/ 66 w 1297"/>
                <a:gd name="T7" fmla="*/ 56 h 2043"/>
                <a:gd name="T8" fmla="*/ 41 w 1297"/>
                <a:gd name="T9" fmla="*/ 67 h 2043"/>
                <a:gd name="T10" fmla="*/ 14 w 1297"/>
                <a:gd name="T11" fmla="*/ 36 h 2043"/>
                <a:gd name="T12" fmla="*/ 0 w 1297"/>
                <a:gd name="T13" fmla="*/ 0 h 2043"/>
                <a:gd name="T14" fmla="*/ 27 w 1297"/>
                <a:gd name="T15" fmla="*/ 67 h 2043"/>
                <a:gd name="T16" fmla="*/ 47 w 1297"/>
                <a:gd name="T17" fmla="*/ 76 h 2043"/>
                <a:gd name="T18" fmla="*/ 94 w 1297"/>
                <a:gd name="T19" fmla="*/ 82 h 2043"/>
                <a:gd name="T20" fmla="*/ 104 w 1297"/>
                <a:gd name="T21" fmla="*/ 91 h 2043"/>
                <a:gd name="T22" fmla="*/ 116 w 1297"/>
                <a:gd name="T23" fmla="*/ 80 h 2043"/>
                <a:gd name="T24" fmla="*/ 134 w 1297"/>
                <a:gd name="T25" fmla="*/ 89 h 2043"/>
                <a:gd name="T26" fmla="*/ 175 w 1297"/>
                <a:gd name="T27" fmla="*/ 105 h 2043"/>
                <a:gd name="T28" fmla="*/ 187 w 1297"/>
                <a:gd name="T29" fmla="*/ 154 h 2043"/>
                <a:gd name="T30" fmla="*/ 194 w 1297"/>
                <a:gd name="T31" fmla="*/ 204 h 2043"/>
                <a:gd name="T32" fmla="*/ 183 w 1297"/>
                <a:gd name="T33" fmla="*/ 249 h 2043"/>
                <a:gd name="T34" fmla="*/ 194 w 1297"/>
                <a:gd name="T35" fmla="*/ 292 h 2043"/>
                <a:gd name="T36" fmla="*/ 201 w 1297"/>
                <a:gd name="T37" fmla="*/ 346 h 2043"/>
                <a:gd name="T38" fmla="*/ 220 w 1297"/>
                <a:gd name="T39" fmla="*/ 371 h 2043"/>
                <a:gd name="T40" fmla="*/ 252 w 1297"/>
                <a:gd name="T41" fmla="*/ 417 h 2043"/>
                <a:gd name="T42" fmla="*/ 272 w 1297"/>
                <a:gd name="T43" fmla="*/ 459 h 2043"/>
                <a:gd name="T44" fmla="*/ 293 w 1297"/>
                <a:gd name="T45" fmla="*/ 437 h 2043"/>
                <a:gd name="T46" fmla="*/ 264 w 1297"/>
                <a:gd name="T47" fmla="*/ 389 h 2043"/>
                <a:gd name="T48" fmla="*/ 207 w 1297"/>
                <a:gd name="T49" fmla="*/ 268 h 2043"/>
                <a:gd name="T50" fmla="*/ 196 w 1297"/>
                <a:gd name="T51" fmla="*/ 217 h 2043"/>
                <a:gd name="T52" fmla="*/ 194 w 1297"/>
                <a:gd name="T53" fmla="*/ 136 h 2043"/>
                <a:gd name="T54" fmla="*/ 169 w 1297"/>
                <a:gd name="T55" fmla="*/ 82 h 2043"/>
                <a:gd name="T56" fmla="*/ 143 w 1297"/>
                <a:gd name="T57" fmla="*/ 80 h 20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97" h="2043">
                  <a:moveTo>
                    <a:pt x="632" y="355"/>
                  </a:moveTo>
                  <a:cubicBezTo>
                    <a:pt x="577" y="332"/>
                    <a:pt x="569" y="306"/>
                    <a:pt x="521" y="296"/>
                  </a:cubicBezTo>
                  <a:cubicBezTo>
                    <a:pt x="472" y="286"/>
                    <a:pt x="481" y="327"/>
                    <a:pt x="429" y="315"/>
                  </a:cubicBezTo>
                  <a:cubicBezTo>
                    <a:pt x="377" y="303"/>
                    <a:pt x="376" y="249"/>
                    <a:pt x="294" y="247"/>
                  </a:cubicBezTo>
                  <a:cubicBezTo>
                    <a:pt x="260" y="246"/>
                    <a:pt x="233" y="311"/>
                    <a:pt x="183" y="297"/>
                  </a:cubicBezTo>
                  <a:cubicBezTo>
                    <a:pt x="133" y="283"/>
                    <a:pt x="79" y="216"/>
                    <a:pt x="63" y="161"/>
                  </a:cubicBezTo>
                  <a:cubicBezTo>
                    <a:pt x="45" y="99"/>
                    <a:pt x="27" y="55"/>
                    <a:pt x="0" y="0"/>
                  </a:cubicBezTo>
                  <a:cubicBezTo>
                    <a:pt x="43" y="110"/>
                    <a:pt x="52" y="212"/>
                    <a:pt x="117" y="300"/>
                  </a:cubicBezTo>
                  <a:cubicBezTo>
                    <a:pt x="147" y="342"/>
                    <a:pt x="187" y="349"/>
                    <a:pt x="209" y="335"/>
                  </a:cubicBezTo>
                  <a:cubicBezTo>
                    <a:pt x="286" y="286"/>
                    <a:pt x="324" y="229"/>
                    <a:pt x="420" y="364"/>
                  </a:cubicBezTo>
                  <a:cubicBezTo>
                    <a:pt x="431" y="380"/>
                    <a:pt x="448" y="391"/>
                    <a:pt x="461" y="405"/>
                  </a:cubicBezTo>
                  <a:cubicBezTo>
                    <a:pt x="473" y="383"/>
                    <a:pt x="487" y="359"/>
                    <a:pt x="514" y="356"/>
                  </a:cubicBezTo>
                  <a:cubicBezTo>
                    <a:pt x="543" y="351"/>
                    <a:pt x="574" y="372"/>
                    <a:pt x="592" y="394"/>
                  </a:cubicBezTo>
                  <a:cubicBezTo>
                    <a:pt x="637" y="451"/>
                    <a:pt x="720" y="351"/>
                    <a:pt x="776" y="464"/>
                  </a:cubicBezTo>
                  <a:cubicBezTo>
                    <a:pt x="809" y="533"/>
                    <a:pt x="819" y="614"/>
                    <a:pt x="829" y="685"/>
                  </a:cubicBezTo>
                  <a:cubicBezTo>
                    <a:pt x="839" y="759"/>
                    <a:pt x="863" y="832"/>
                    <a:pt x="861" y="907"/>
                  </a:cubicBezTo>
                  <a:cubicBezTo>
                    <a:pt x="858" y="978"/>
                    <a:pt x="819" y="1037"/>
                    <a:pt x="810" y="1106"/>
                  </a:cubicBezTo>
                  <a:cubicBezTo>
                    <a:pt x="801" y="1178"/>
                    <a:pt x="838" y="1232"/>
                    <a:pt x="860" y="1297"/>
                  </a:cubicBezTo>
                  <a:cubicBezTo>
                    <a:pt x="886" y="1375"/>
                    <a:pt x="862" y="1460"/>
                    <a:pt x="889" y="1536"/>
                  </a:cubicBezTo>
                  <a:cubicBezTo>
                    <a:pt x="905" y="1581"/>
                    <a:pt x="942" y="1615"/>
                    <a:pt x="973" y="1651"/>
                  </a:cubicBezTo>
                  <a:cubicBezTo>
                    <a:pt x="1028" y="1713"/>
                    <a:pt x="1074" y="1781"/>
                    <a:pt x="1113" y="1854"/>
                  </a:cubicBezTo>
                  <a:cubicBezTo>
                    <a:pt x="1145" y="1915"/>
                    <a:pt x="1170" y="1981"/>
                    <a:pt x="1201" y="2043"/>
                  </a:cubicBezTo>
                  <a:cubicBezTo>
                    <a:pt x="1249" y="1992"/>
                    <a:pt x="1285" y="1955"/>
                    <a:pt x="1297" y="1942"/>
                  </a:cubicBezTo>
                  <a:cubicBezTo>
                    <a:pt x="1254" y="1866"/>
                    <a:pt x="1220" y="1804"/>
                    <a:pt x="1171" y="1728"/>
                  </a:cubicBezTo>
                  <a:cubicBezTo>
                    <a:pt x="1121" y="1652"/>
                    <a:pt x="957" y="1354"/>
                    <a:pt x="916" y="1190"/>
                  </a:cubicBezTo>
                  <a:cubicBezTo>
                    <a:pt x="890" y="1089"/>
                    <a:pt x="849" y="1038"/>
                    <a:pt x="872" y="965"/>
                  </a:cubicBezTo>
                  <a:cubicBezTo>
                    <a:pt x="913" y="838"/>
                    <a:pt x="854" y="702"/>
                    <a:pt x="857" y="603"/>
                  </a:cubicBezTo>
                  <a:cubicBezTo>
                    <a:pt x="859" y="504"/>
                    <a:pt x="822" y="409"/>
                    <a:pt x="750" y="365"/>
                  </a:cubicBezTo>
                  <a:cubicBezTo>
                    <a:pt x="678" y="321"/>
                    <a:pt x="669" y="370"/>
                    <a:pt x="632" y="355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444" y="-46"/>
              <a:ext cx="758" cy="2017"/>
            </a:xfrm>
            <a:custGeom>
              <a:avLst/>
              <a:gdLst>
                <a:gd name="T0" fmla="*/ 14 w 1100"/>
                <a:gd name="T1" fmla="*/ 57 h 2928"/>
                <a:gd name="T2" fmla="*/ 8 w 1100"/>
                <a:gd name="T3" fmla="*/ 28 h 2928"/>
                <a:gd name="T4" fmla="*/ 21 w 1100"/>
                <a:gd name="T5" fmla="*/ 0 h 2928"/>
                <a:gd name="T6" fmla="*/ 16 w 1100"/>
                <a:gd name="T7" fmla="*/ 1 h 2928"/>
                <a:gd name="T8" fmla="*/ 7 w 1100"/>
                <a:gd name="T9" fmla="*/ 49 h 2928"/>
                <a:gd name="T10" fmla="*/ 17 w 1100"/>
                <a:gd name="T11" fmla="*/ 85 h 2928"/>
                <a:gd name="T12" fmla="*/ 34 w 1100"/>
                <a:gd name="T13" fmla="*/ 134 h 2928"/>
                <a:gd name="T14" fmla="*/ 48 w 1100"/>
                <a:gd name="T15" fmla="*/ 174 h 2928"/>
                <a:gd name="T16" fmla="*/ 34 w 1100"/>
                <a:gd name="T17" fmla="*/ 146 h 2928"/>
                <a:gd name="T18" fmla="*/ 12 w 1100"/>
                <a:gd name="T19" fmla="*/ 153 h 2928"/>
                <a:gd name="T20" fmla="*/ 14 w 1100"/>
                <a:gd name="T21" fmla="*/ 183 h 2928"/>
                <a:gd name="T22" fmla="*/ 6 w 1100"/>
                <a:gd name="T23" fmla="*/ 214 h 2928"/>
                <a:gd name="T24" fmla="*/ 28 w 1100"/>
                <a:gd name="T25" fmla="*/ 261 h 2928"/>
                <a:gd name="T26" fmla="*/ 37 w 1100"/>
                <a:gd name="T27" fmla="*/ 292 h 2928"/>
                <a:gd name="T28" fmla="*/ 51 w 1100"/>
                <a:gd name="T29" fmla="*/ 312 h 2928"/>
                <a:gd name="T30" fmla="*/ 83 w 1100"/>
                <a:gd name="T31" fmla="*/ 355 h 2928"/>
                <a:gd name="T32" fmla="*/ 109 w 1100"/>
                <a:gd name="T33" fmla="*/ 377 h 2928"/>
                <a:gd name="T34" fmla="*/ 141 w 1100"/>
                <a:gd name="T35" fmla="*/ 433 h 2928"/>
                <a:gd name="T36" fmla="*/ 209 w 1100"/>
                <a:gd name="T37" fmla="*/ 599 h 2928"/>
                <a:gd name="T38" fmla="*/ 230 w 1100"/>
                <a:gd name="T39" fmla="*/ 659 h 2928"/>
                <a:gd name="T40" fmla="*/ 248 w 1100"/>
                <a:gd name="T41" fmla="*/ 643 h 2928"/>
                <a:gd name="T42" fmla="*/ 243 w 1100"/>
                <a:gd name="T43" fmla="*/ 625 h 2928"/>
                <a:gd name="T44" fmla="*/ 219 w 1100"/>
                <a:gd name="T45" fmla="*/ 580 h 2928"/>
                <a:gd name="T46" fmla="*/ 185 w 1100"/>
                <a:gd name="T47" fmla="*/ 499 h 2928"/>
                <a:gd name="T48" fmla="*/ 150 w 1100"/>
                <a:gd name="T49" fmla="*/ 435 h 2928"/>
                <a:gd name="T50" fmla="*/ 119 w 1100"/>
                <a:gd name="T51" fmla="*/ 375 h 2928"/>
                <a:gd name="T52" fmla="*/ 53 w 1100"/>
                <a:gd name="T53" fmla="*/ 304 h 2928"/>
                <a:gd name="T54" fmla="*/ 25 w 1100"/>
                <a:gd name="T55" fmla="*/ 247 h 2928"/>
                <a:gd name="T56" fmla="*/ 14 w 1100"/>
                <a:gd name="T57" fmla="*/ 198 h 2928"/>
                <a:gd name="T58" fmla="*/ 23 w 1100"/>
                <a:gd name="T59" fmla="*/ 145 h 2928"/>
                <a:gd name="T60" fmla="*/ 50 w 1100"/>
                <a:gd name="T61" fmla="*/ 202 h 2928"/>
                <a:gd name="T62" fmla="*/ 39 w 1100"/>
                <a:gd name="T63" fmla="*/ 199 h 2928"/>
                <a:gd name="T64" fmla="*/ 50 w 1100"/>
                <a:gd name="T65" fmla="*/ 209 h 2928"/>
                <a:gd name="T66" fmla="*/ 52 w 1100"/>
                <a:gd name="T67" fmla="*/ 231 h 2928"/>
                <a:gd name="T68" fmla="*/ 52 w 1100"/>
                <a:gd name="T69" fmla="*/ 243 h 2928"/>
                <a:gd name="T70" fmla="*/ 52 w 1100"/>
                <a:gd name="T71" fmla="*/ 258 h 2928"/>
                <a:gd name="T72" fmla="*/ 54 w 1100"/>
                <a:gd name="T73" fmla="*/ 273 h 2928"/>
                <a:gd name="T74" fmla="*/ 57 w 1100"/>
                <a:gd name="T75" fmla="*/ 245 h 2928"/>
                <a:gd name="T76" fmla="*/ 58 w 1100"/>
                <a:gd name="T77" fmla="*/ 217 h 2928"/>
                <a:gd name="T78" fmla="*/ 52 w 1100"/>
                <a:gd name="T79" fmla="*/ 194 h 2928"/>
                <a:gd name="T80" fmla="*/ 43 w 1100"/>
                <a:gd name="T81" fmla="*/ 151 h 2928"/>
                <a:gd name="T82" fmla="*/ 21 w 1100"/>
                <a:gd name="T83" fmla="*/ 87 h 2928"/>
                <a:gd name="T84" fmla="*/ 14 w 1100"/>
                <a:gd name="T85" fmla="*/ 57 h 29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00" h="2928">
                  <a:moveTo>
                    <a:pt x="65" y="253"/>
                  </a:moveTo>
                  <a:cubicBezTo>
                    <a:pt x="55" y="210"/>
                    <a:pt x="38" y="167"/>
                    <a:pt x="34" y="123"/>
                  </a:cubicBezTo>
                  <a:cubicBezTo>
                    <a:pt x="29" y="70"/>
                    <a:pt x="53" y="26"/>
                    <a:pt x="90" y="0"/>
                  </a:cubicBezTo>
                  <a:cubicBezTo>
                    <a:pt x="85" y="1"/>
                    <a:pt x="79" y="3"/>
                    <a:pt x="73" y="6"/>
                  </a:cubicBezTo>
                  <a:cubicBezTo>
                    <a:pt x="0" y="42"/>
                    <a:pt x="11" y="95"/>
                    <a:pt x="32" y="216"/>
                  </a:cubicBezTo>
                  <a:cubicBezTo>
                    <a:pt x="41" y="268"/>
                    <a:pt x="55" y="301"/>
                    <a:pt x="74" y="379"/>
                  </a:cubicBezTo>
                  <a:cubicBezTo>
                    <a:pt x="93" y="456"/>
                    <a:pt x="126" y="525"/>
                    <a:pt x="153" y="592"/>
                  </a:cubicBezTo>
                  <a:cubicBezTo>
                    <a:pt x="168" y="628"/>
                    <a:pt x="210" y="722"/>
                    <a:pt x="210" y="773"/>
                  </a:cubicBezTo>
                  <a:cubicBezTo>
                    <a:pt x="207" y="743"/>
                    <a:pt x="180" y="674"/>
                    <a:pt x="149" y="649"/>
                  </a:cubicBezTo>
                  <a:cubicBezTo>
                    <a:pt x="119" y="624"/>
                    <a:pt x="72" y="627"/>
                    <a:pt x="52" y="679"/>
                  </a:cubicBezTo>
                  <a:cubicBezTo>
                    <a:pt x="38" y="715"/>
                    <a:pt x="66" y="782"/>
                    <a:pt x="65" y="815"/>
                  </a:cubicBezTo>
                  <a:cubicBezTo>
                    <a:pt x="63" y="847"/>
                    <a:pt x="24" y="909"/>
                    <a:pt x="27" y="949"/>
                  </a:cubicBezTo>
                  <a:cubicBezTo>
                    <a:pt x="31" y="1007"/>
                    <a:pt x="118" y="1139"/>
                    <a:pt x="122" y="1160"/>
                  </a:cubicBezTo>
                  <a:cubicBezTo>
                    <a:pt x="127" y="1182"/>
                    <a:pt x="142" y="1275"/>
                    <a:pt x="162" y="1298"/>
                  </a:cubicBezTo>
                  <a:cubicBezTo>
                    <a:pt x="186" y="1325"/>
                    <a:pt x="207" y="1355"/>
                    <a:pt x="227" y="1387"/>
                  </a:cubicBezTo>
                  <a:cubicBezTo>
                    <a:pt x="247" y="1419"/>
                    <a:pt x="332" y="1534"/>
                    <a:pt x="372" y="1579"/>
                  </a:cubicBezTo>
                  <a:cubicBezTo>
                    <a:pt x="406" y="1616"/>
                    <a:pt x="452" y="1652"/>
                    <a:pt x="483" y="1677"/>
                  </a:cubicBezTo>
                  <a:cubicBezTo>
                    <a:pt x="513" y="1702"/>
                    <a:pt x="573" y="1800"/>
                    <a:pt x="623" y="1924"/>
                  </a:cubicBezTo>
                  <a:cubicBezTo>
                    <a:pt x="672" y="2048"/>
                    <a:pt x="925" y="2657"/>
                    <a:pt x="925" y="2657"/>
                  </a:cubicBezTo>
                  <a:cubicBezTo>
                    <a:pt x="963" y="2748"/>
                    <a:pt x="997" y="2866"/>
                    <a:pt x="1020" y="2928"/>
                  </a:cubicBezTo>
                  <a:cubicBezTo>
                    <a:pt x="1034" y="2918"/>
                    <a:pt x="1062" y="2890"/>
                    <a:pt x="1100" y="2852"/>
                  </a:cubicBezTo>
                  <a:cubicBezTo>
                    <a:pt x="1093" y="2841"/>
                    <a:pt x="1083" y="2788"/>
                    <a:pt x="1076" y="2777"/>
                  </a:cubicBezTo>
                  <a:cubicBezTo>
                    <a:pt x="1030" y="2699"/>
                    <a:pt x="1019" y="2656"/>
                    <a:pt x="974" y="2577"/>
                  </a:cubicBezTo>
                  <a:cubicBezTo>
                    <a:pt x="907" y="2461"/>
                    <a:pt x="882" y="2388"/>
                    <a:pt x="818" y="2217"/>
                  </a:cubicBezTo>
                  <a:cubicBezTo>
                    <a:pt x="781" y="2117"/>
                    <a:pt x="714" y="2029"/>
                    <a:pt x="666" y="1931"/>
                  </a:cubicBezTo>
                  <a:cubicBezTo>
                    <a:pt x="617" y="1831"/>
                    <a:pt x="596" y="1717"/>
                    <a:pt x="525" y="1664"/>
                  </a:cubicBezTo>
                  <a:cubicBezTo>
                    <a:pt x="392" y="1565"/>
                    <a:pt x="353" y="1465"/>
                    <a:pt x="237" y="1353"/>
                  </a:cubicBezTo>
                  <a:cubicBezTo>
                    <a:pt x="177" y="1295"/>
                    <a:pt x="138" y="1174"/>
                    <a:pt x="111" y="1096"/>
                  </a:cubicBezTo>
                  <a:cubicBezTo>
                    <a:pt x="87" y="1024"/>
                    <a:pt x="34" y="981"/>
                    <a:pt x="64" y="880"/>
                  </a:cubicBezTo>
                  <a:cubicBezTo>
                    <a:pt x="99" y="762"/>
                    <a:pt x="9" y="667"/>
                    <a:pt x="103" y="648"/>
                  </a:cubicBezTo>
                  <a:cubicBezTo>
                    <a:pt x="171" y="634"/>
                    <a:pt x="203" y="852"/>
                    <a:pt x="220" y="896"/>
                  </a:cubicBezTo>
                  <a:cubicBezTo>
                    <a:pt x="200" y="874"/>
                    <a:pt x="166" y="870"/>
                    <a:pt x="170" y="882"/>
                  </a:cubicBezTo>
                  <a:cubicBezTo>
                    <a:pt x="177" y="898"/>
                    <a:pt x="219" y="910"/>
                    <a:pt x="223" y="930"/>
                  </a:cubicBezTo>
                  <a:cubicBezTo>
                    <a:pt x="229" y="963"/>
                    <a:pt x="238" y="993"/>
                    <a:pt x="231" y="1025"/>
                  </a:cubicBezTo>
                  <a:cubicBezTo>
                    <a:pt x="227" y="1043"/>
                    <a:pt x="235" y="1053"/>
                    <a:pt x="231" y="1080"/>
                  </a:cubicBezTo>
                  <a:cubicBezTo>
                    <a:pt x="227" y="1098"/>
                    <a:pt x="229" y="1126"/>
                    <a:pt x="231" y="1144"/>
                  </a:cubicBezTo>
                  <a:cubicBezTo>
                    <a:pt x="232" y="1158"/>
                    <a:pt x="243" y="1195"/>
                    <a:pt x="243" y="1211"/>
                  </a:cubicBezTo>
                  <a:cubicBezTo>
                    <a:pt x="243" y="1202"/>
                    <a:pt x="244" y="1131"/>
                    <a:pt x="249" y="1089"/>
                  </a:cubicBezTo>
                  <a:cubicBezTo>
                    <a:pt x="255" y="1038"/>
                    <a:pt x="253" y="1000"/>
                    <a:pt x="257" y="962"/>
                  </a:cubicBezTo>
                  <a:cubicBezTo>
                    <a:pt x="261" y="927"/>
                    <a:pt x="239" y="891"/>
                    <a:pt x="234" y="861"/>
                  </a:cubicBezTo>
                  <a:cubicBezTo>
                    <a:pt x="222" y="790"/>
                    <a:pt x="213" y="732"/>
                    <a:pt x="192" y="670"/>
                  </a:cubicBezTo>
                  <a:cubicBezTo>
                    <a:pt x="160" y="576"/>
                    <a:pt x="116" y="488"/>
                    <a:pt x="92" y="391"/>
                  </a:cubicBezTo>
                  <a:cubicBezTo>
                    <a:pt x="81" y="346"/>
                    <a:pt x="76" y="299"/>
                    <a:pt x="65" y="253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611" y="788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AB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498" y="116"/>
              <a:ext cx="54" cy="27"/>
            </a:xfrm>
            <a:custGeom>
              <a:avLst/>
              <a:gdLst>
                <a:gd name="T0" fmla="*/ 18 w 78"/>
                <a:gd name="T1" fmla="*/ 1 h 38"/>
                <a:gd name="T2" fmla="*/ 8 w 78"/>
                <a:gd name="T3" fmla="*/ 4 h 38"/>
                <a:gd name="T4" fmla="*/ 3 w 78"/>
                <a:gd name="T5" fmla="*/ 8 h 38"/>
                <a:gd name="T6" fmla="*/ 1 w 78"/>
                <a:gd name="T7" fmla="*/ 10 h 38"/>
                <a:gd name="T8" fmla="*/ 2 w 78"/>
                <a:gd name="T9" fmla="*/ 8 h 38"/>
                <a:gd name="T10" fmla="*/ 8 w 78"/>
                <a:gd name="T11" fmla="*/ 3 h 38"/>
                <a:gd name="T12" fmla="*/ 18 w 78"/>
                <a:gd name="T13" fmla="*/ 1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" h="38">
                  <a:moveTo>
                    <a:pt x="77" y="1"/>
                  </a:moveTo>
                  <a:cubicBezTo>
                    <a:pt x="78" y="2"/>
                    <a:pt x="58" y="5"/>
                    <a:pt x="37" y="15"/>
                  </a:cubicBezTo>
                  <a:cubicBezTo>
                    <a:pt x="26" y="20"/>
                    <a:pt x="17" y="26"/>
                    <a:pt x="11" y="30"/>
                  </a:cubicBezTo>
                  <a:cubicBezTo>
                    <a:pt x="4" y="35"/>
                    <a:pt x="1" y="38"/>
                    <a:pt x="1" y="38"/>
                  </a:cubicBezTo>
                  <a:cubicBezTo>
                    <a:pt x="0" y="38"/>
                    <a:pt x="3" y="34"/>
                    <a:pt x="9" y="29"/>
                  </a:cubicBezTo>
                  <a:cubicBezTo>
                    <a:pt x="15" y="23"/>
                    <a:pt x="24" y="17"/>
                    <a:pt x="35" y="12"/>
                  </a:cubicBezTo>
                  <a:cubicBezTo>
                    <a:pt x="58" y="2"/>
                    <a:pt x="77" y="0"/>
                    <a:pt x="77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2528" y="114"/>
              <a:ext cx="45" cy="16"/>
            </a:xfrm>
            <a:custGeom>
              <a:avLst/>
              <a:gdLst>
                <a:gd name="T0" fmla="*/ 15 w 65"/>
                <a:gd name="T1" fmla="*/ 1 h 22"/>
                <a:gd name="T2" fmla="*/ 8 w 65"/>
                <a:gd name="T3" fmla="*/ 4 h 22"/>
                <a:gd name="T4" fmla="*/ 2 w 65"/>
                <a:gd name="T5" fmla="*/ 6 h 22"/>
                <a:gd name="T6" fmla="*/ 0 w 65"/>
                <a:gd name="T7" fmla="*/ 6 h 22"/>
                <a:gd name="T8" fmla="*/ 2 w 65"/>
                <a:gd name="T9" fmla="*/ 5 h 22"/>
                <a:gd name="T10" fmla="*/ 8 w 65"/>
                <a:gd name="T11" fmla="*/ 4 h 22"/>
                <a:gd name="T12" fmla="*/ 15 w 65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22">
                  <a:moveTo>
                    <a:pt x="65" y="1"/>
                  </a:moveTo>
                  <a:cubicBezTo>
                    <a:pt x="65" y="1"/>
                    <a:pt x="52" y="10"/>
                    <a:pt x="34" y="15"/>
                  </a:cubicBezTo>
                  <a:cubicBezTo>
                    <a:pt x="25" y="18"/>
                    <a:pt x="16" y="20"/>
                    <a:pt x="10" y="20"/>
                  </a:cubicBezTo>
                  <a:cubicBezTo>
                    <a:pt x="4" y="21"/>
                    <a:pt x="0" y="22"/>
                    <a:pt x="0" y="21"/>
                  </a:cubicBezTo>
                  <a:cubicBezTo>
                    <a:pt x="0" y="21"/>
                    <a:pt x="4" y="20"/>
                    <a:pt x="10" y="19"/>
                  </a:cubicBezTo>
                  <a:cubicBezTo>
                    <a:pt x="16" y="18"/>
                    <a:pt x="24" y="16"/>
                    <a:pt x="33" y="13"/>
                  </a:cubicBezTo>
                  <a:cubicBezTo>
                    <a:pt x="51" y="8"/>
                    <a:pt x="65" y="0"/>
                    <a:pt x="65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2524" y="202"/>
              <a:ext cx="123" cy="42"/>
            </a:xfrm>
            <a:custGeom>
              <a:avLst/>
              <a:gdLst>
                <a:gd name="T0" fmla="*/ 41 w 178"/>
                <a:gd name="T1" fmla="*/ 13 h 61"/>
                <a:gd name="T2" fmla="*/ 37 w 178"/>
                <a:gd name="T3" fmla="*/ 8 h 61"/>
                <a:gd name="T4" fmla="*/ 30 w 178"/>
                <a:gd name="T5" fmla="*/ 4 h 61"/>
                <a:gd name="T6" fmla="*/ 22 w 178"/>
                <a:gd name="T7" fmla="*/ 1 h 61"/>
                <a:gd name="T8" fmla="*/ 13 w 178"/>
                <a:gd name="T9" fmla="*/ 2 h 61"/>
                <a:gd name="T10" fmla="*/ 6 w 178"/>
                <a:gd name="T11" fmla="*/ 6 h 61"/>
                <a:gd name="T12" fmla="*/ 0 w 178"/>
                <a:gd name="T13" fmla="*/ 9 h 61"/>
                <a:gd name="T14" fmla="*/ 6 w 178"/>
                <a:gd name="T15" fmla="*/ 5 h 61"/>
                <a:gd name="T16" fmla="*/ 12 w 178"/>
                <a:gd name="T17" fmla="*/ 1 h 61"/>
                <a:gd name="T18" fmla="*/ 22 w 178"/>
                <a:gd name="T19" fmla="*/ 1 h 61"/>
                <a:gd name="T20" fmla="*/ 30 w 178"/>
                <a:gd name="T21" fmla="*/ 3 h 61"/>
                <a:gd name="T22" fmla="*/ 37 w 178"/>
                <a:gd name="T23" fmla="*/ 8 h 61"/>
                <a:gd name="T24" fmla="*/ 41 w 178"/>
                <a:gd name="T25" fmla="*/ 13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8" h="61">
                  <a:moveTo>
                    <a:pt x="178" y="60"/>
                  </a:moveTo>
                  <a:cubicBezTo>
                    <a:pt x="178" y="61"/>
                    <a:pt x="173" y="49"/>
                    <a:pt x="160" y="36"/>
                  </a:cubicBezTo>
                  <a:cubicBezTo>
                    <a:pt x="154" y="29"/>
                    <a:pt x="145" y="22"/>
                    <a:pt x="134" y="16"/>
                  </a:cubicBezTo>
                  <a:cubicBezTo>
                    <a:pt x="123" y="10"/>
                    <a:pt x="110" y="6"/>
                    <a:pt x="96" y="5"/>
                  </a:cubicBezTo>
                  <a:cubicBezTo>
                    <a:pt x="81" y="3"/>
                    <a:pt x="68" y="6"/>
                    <a:pt x="56" y="10"/>
                  </a:cubicBezTo>
                  <a:cubicBezTo>
                    <a:pt x="44" y="14"/>
                    <a:pt x="34" y="18"/>
                    <a:pt x="26" y="23"/>
                  </a:cubicBezTo>
                  <a:cubicBezTo>
                    <a:pt x="9" y="31"/>
                    <a:pt x="1" y="40"/>
                    <a:pt x="0" y="40"/>
                  </a:cubicBezTo>
                  <a:cubicBezTo>
                    <a:pt x="0" y="39"/>
                    <a:pt x="8" y="30"/>
                    <a:pt x="25" y="21"/>
                  </a:cubicBezTo>
                  <a:cubicBezTo>
                    <a:pt x="33" y="16"/>
                    <a:pt x="43" y="11"/>
                    <a:pt x="55" y="7"/>
                  </a:cubicBezTo>
                  <a:cubicBezTo>
                    <a:pt x="67" y="3"/>
                    <a:pt x="81" y="0"/>
                    <a:pt x="96" y="2"/>
                  </a:cubicBezTo>
                  <a:cubicBezTo>
                    <a:pt x="111" y="3"/>
                    <a:pt x="124" y="8"/>
                    <a:pt x="135" y="14"/>
                  </a:cubicBezTo>
                  <a:cubicBezTo>
                    <a:pt x="146" y="20"/>
                    <a:pt x="155" y="27"/>
                    <a:pt x="162" y="34"/>
                  </a:cubicBezTo>
                  <a:cubicBezTo>
                    <a:pt x="175" y="49"/>
                    <a:pt x="178" y="60"/>
                    <a:pt x="178" y="6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2563" y="245"/>
              <a:ext cx="47" cy="13"/>
            </a:xfrm>
            <a:custGeom>
              <a:avLst/>
              <a:gdLst>
                <a:gd name="T0" fmla="*/ 15 w 68"/>
                <a:gd name="T1" fmla="*/ 0 h 19"/>
                <a:gd name="T2" fmla="*/ 8 w 68"/>
                <a:gd name="T3" fmla="*/ 1 h 19"/>
                <a:gd name="T4" fmla="*/ 0 w 68"/>
                <a:gd name="T5" fmla="*/ 4 h 19"/>
                <a:gd name="T6" fmla="*/ 8 w 68"/>
                <a:gd name="T7" fmla="*/ 1 h 19"/>
                <a:gd name="T8" fmla="*/ 15 w 6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19">
                  <a:moveTo>
                    <a:pt x="68" y="0"/>
                  </a:moveTo>
                  <a:cubicBezTo>
                    <a:pt x="68" y="1"/>
                    <a:pt x="53" y="3"/>
                    <a:pt x="34" y="7"/>
                  </a:cubicBezTo>
                  <a:cubicBezTo>
                    <a:pt x="14" y="12"/>
                    <a:pt x="0" y="19"/>
                    <a:pt x="0" y="19"/>
                  </a:cubicBezTo>
                  <a:cubicBezTo>
                    <a:pt x="0" y="18"/>
                    <a:pt x="14" y="10"/>
                    <a:pt x="33" y="6"/>
                  </a:cubicBezTo>
                  <a:cubicBezTo>
                    <a:pt x="52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2588" y="269"/>
              <a:ext cx="44" cy="13"/>
            </a:xfrm>
            <a:custGeom>
              <a:avLst/>
              <a:gdLst>
                <a:gd name="T0" fmla="*/ 14 w 64"/>
                <a:gd name="T1" fmla="*/ 1 h 18"/>
                <a:gd name="T2" fmla="*/ 7 w 64"/>
                <a:gd name="T3" fmla="*/ 1 h 18"/>
                <a:gd name="T4" fmla="*/ 2 w 64"/>
                <a:gd name="T5" fmla="*/ 4 h 18"/>
                <a:gd name="T6" fmla="*/ 0 w 64"/>
                <a:gd name="T7" fmla="*/ 5 h 18"/>
                <a:gd name="T8" fmla="*/ 2 w 64"/>
                <a:gd name="T9" fmla="*/ 4 h 18"/>
                <a:gd name="T10" fmla="*/ 7 w 64"/>
                <a:gd name="T11" fmla="*/ 1 h 18"/>
                <a:gd name="T12" fmla="*/ 14 w 64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18">
                  <a:moveTo>
                    <a:pt x="64" y="1"/>
                  </a:moveTo>
                  <a:cubicBezTo>
                    <a:pt x="64" y="1"/>
                    <a:pt x="49" y="3"/>
                    <a:pt x="31" y="6"/>
                  </a:cubicBezTo>
                  <a:cubicBezTo>
                    <a:pt x="22" y="8"/>
                    <a:pt x="14" y="10"/>
                    <a:pt x="9" y="13"/>
                  </a:cubicBezTo>
                  <a:cubicBezTo>
                    <a:pt x="3" y="15"/>
                    <a:pt x="0" y="18"/>
                    <a:pt x="0" y="18"/>
                  </a:cubicBezTo>
                  <a:cubicBezTo>
                    <a:pt x="0" y="17"/>
                    <a:pt x="3" y="14"/>
                    <a:pt x="8" y="12"/>
                  </a:cubicBezTo>
                  <a:cubicBezTo>
                    <a:pt x="14" y="9"/>
                    <a:pt x="22" y="7"/>
                    <a:pt x="31" y="5"/>
                  </a:cubicBezTo>
                  <a:cubicBezTo>
                    <a:pt x="49" y="1"/>
                    <a:pt x="64" y="0"/>
                    <a:pt x="64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2528" y="237"/>
              <a:ext cx="43" cy="21"/>
            </a:xfrm>
            <a:custGeom>
              <a:avLst/>
              <a:gdLst>
                <a:gd name="T0" fmla="*/ 15 w 62"/>
                <a:gd name="T1" fmla="*/ 0 h 31"/>
                <a:gd name="T2" fmla="*/ 12 w 62"/>
                <a:gd name="T3" fmla="*/ 1 h 31"/>
                <a:gd name="T4" fmla="*/ 6 w 62"/>
                <a:gd name="T5" fmla="*/ 2 h 31"/>
                <a:gd name="T6" fmla="*/ 2 w 62"/>
                <a:gd name="T7" fmla="*/ 5 h 31"/>
                <a:gd name="T8" fmla="*/ 0 w 62"/>
                <a:gd name="T9" fmla="*/ 6 h 31"/>
                <a:gd name="T10" fmla="*/ 1 w 62"/>
                <a:gd name="T11" fmla="*/ 5 h 31"/>
                <a:gd name="T12" fmla="*/ 6 w 62"/>
                <a:gd name="T13" fmla="*/ 1 h 31"/>
                <a:gd name="T14" fmla="*/ 12 w 62"/>
                <a:gd name="T15" fmla="*/ 0 h 31"/>
                <a:gd name="T16" fmla="*/ 15 w 62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31">
                  <a:moveTo>
                    <a:pt x="62" y="0"/>
                  </a:moveTo>
                  <a:cubicBezTo>
                    <a:pt x="62" y="0"/>
                    <a:pt x="59" y="1"/>
                    <a:pt x="52" y="2"/>
                  </a:cubicBezTo>
                  <a:cubicBezTo>
                    <a:pt x="46" y="3"/>
                    <a:pt x="37" y="5"/>
                    <a:pt x="28" y="9"/>
                  </a:cubicBezTo>
                  <a:cubicBezTo>
                    <a:pt x="20" y="14"/>
                    <a:pt x="13" y="20"/>
                    <a:pt x="8" y="24"/>
                  </a:cubicBezTo>
                  <a:cubicBezTo>
                    <a:pt x="3" y="28"/>
                    <a:pt x="0" y="31"/>
                    <a:pt x="0" y="31"/>
                  </a:cubicBezTo>
                  <a:cubicBezTo>
                    <a:pt x="0" y="30"/>
                    <a:pt x="2" y="27"/>
                    <a:pt x="7" y="23"/>
                  </a:cubicBezTo>
                  <a:cubicBezTo>
                    <a:pt x="12" y="18"/>
                    <a:pt x="18" y="12"/>
                    <a:pt x="27" y="7"/>
                  </a:cubicBezTo>
                  <a:cubicBezTo>
                    <a:pt x="36" y="3"/>
                    <a:pt x="45" y="1"/>
                    <a:pt x="52" y="0"/>
                  </a:cubicBezTo>
                  <a:cubicBezTo>
                    <a:pt x="58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2464" y="597"/>
              <a:ext cx="7" cy="17"/>
            </a:xfrm>
            <a:custGeom>
              <a:avLst/>
              <a:gdLst>
                <a:gd name="T0" fmla="*/ 2 w 11"/>
                <a:gd name="T1" fmla="*/ 0 h 25"/>
                <a:gd name="T2" fmla="*/ 1 w 11"/>
                <a:gd name="T3" fmla="*/ 3 h 25"/>
                <a:gd name="T4" fmla="*/ 1 w 11"/>
                <a:gd name="T5" fmla="*/ 5 h 25"/>
                <a:gd name="T6" fmla="*/ 1 w 11"/>
                <a:gd name="T7" fmla="*/ 2 h 25"/>
                <a:gd name="T8" fmla="*/ 2 w 11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5">
                  <a:moveTo>
                    <a:pt x="10" y="0"/>
                  </a:moveTo>
                  <a:cubicBezTo>
                    <a:pt x="11" y="1"/>
                    <a:pt x="8" y="6"/>
                    <a:pt x="6" y="13"/>
                  </a:cubicBezTo>
                  <a:cubicBezTo>
                    <a:pt x="3" y="19"/>
                    <a:pt x="1" y="25"/>
                    <a:pt x="1" y="25"/>
                  </a:cubicBezTo>
                  <a:cubicBezTo>
                    <a:pt x="0" y="25"/>
                    <a:pt x="0" y="19"/>
                    <a:pt x="3" y="12"/>
                  </a:cubicBezTo>
                  <a:cubicBezTo>
                    <a:pt x="6" y="4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637" y="894"/>
              <a:ext cx="189" cy="193"/>
            </a:xfrm>
            <a:custGeom>
              <a:avLst/>
              <a:gdLst>
                <a:gd name="T0" fmla="*/ 0 w 273"/>
                <a:gd name="T1" fmla="*/ 0 h 281"/>
                <a:gd name="T2" fmla="*/ 57 w 273"/>
                <a:gd name="T3" fmla="*/ 63 h 281"/>
                <a:gd name="T4" fmla="*/ 49 w 273"/>
                <a:gd name="T5" fmla="*/ 38 h 281"/>
                <a:gd name="T6" fmla="*/ 0 w 273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3" h="281">
                  <a:moveTo>
                    <a:pt x="0" y="0"/>
                  </a:moveTo>
                  <a:cubicBezTo>
                    <a:pt x="49" y="48"/>
                    <a:pt x="229" y="265"/>
                    <a:pt x="250" y="281"/>
                  </a:cubicBezTo>
                  <a:cubicBezTo>
                    <a:pt x="273" y="265"/>
                    <a:pt x="228" y="189"/>
                    <a:pt x="213" y="174"/>
                  </a:cubicBezTo>
                  <a:cubicBezTo>
                    <a:pt x="116" y="7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637" y="894"/>
              <a:ext cx="189" cy="193"/>
            </a:xfrm>
            <a:custGeom>
              <a:avLst/>
              <a:gdLst>
                <a:gd name="T0" fmla="*/ 0 w 273"/>
                <a:gd name="T1" fmla="*/ 0 h 281"/>
                <a:gd name="T2" fmla="*/ 57 w 273"/>
                <a:gd name="T3" fmla="*/ 63 h 281"/>
                <a:gd name="T4" fmla="*/ 49 w 273"/>
                <a:gd name="T5" fmla="*/ 38 h 281"/>
                <a:gd name="T6" fmla="*/ 0 w 273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3" h="281">
                  <a:moveTo>
                    <a:pt x="0" y="0"/>
                  </a:moveTo>
                  <a:cubicBezTo>
                    <a:pt x="49" y="48"/>
                    <a:pt x="221" y="188"/>
                    <a:pt x="250" y="281"/>
                  </a:cubicBezTo>
                  <a:cubicBezTo>
                    <a:pt x="273" y="265"/>
                    <a:pt x="228" y="189"/>
                    <a:pt x="213" y="174"/>
                  </a:cubicBezTo>
                  <a:cubicBezTo>
                    <a:pt x="116" y="7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712" y="383"/>
              <a:ext cx="827" cy="1206"/>
            </a:xfrm>
            <a:custGeom>
              <a:avLst/>
              <a:gdLst>
                <a:gd name="T0" fmla="*/ 172 w 1200"/>
                <a:gd name="T1" fmla="*/ 85 h 1751"/>
                <a:gd name="T2" fmla="*/ 147 w 1200"/>
                <a:gd name="T3" fmla="*/ 31 h 1751"/>
                <a:gd name="T4" fmla="*/ 121 w 1200"/>
                <a:gd name="T5" fmla="*/ 29 h 1751"/>
                <a:gd name="T6" fmla="*/ 96 w 1200"/>
                <a:gd name="T7" fmla="*/ 16 h 1751"/>
                <a:gd name="T8" fmla="*/ 75 w 1200"/>
                <a:gd name="T9" fmla="*/ 20 h 1751"/>
                <a:gd name="T10" fmla="*/ 45 w 1200"/>
                <a:gd name="T11" fmla="*/ 5 h 1751"/>
                <a:gd name="T12" fmla="*/ 19 w 1200"/>
                <a:gd name="T13" fmla="*/ 16 h 1751"/>
                <a:gd name="T14" fmla="*/ 0 w 1200"/>
                <a:gd name="T15" fmla="*/ 0 h 1751"/>
                <a:gd name="T16" fmla="*/ 1 w 1200"/>
                <a:gd name="T17" fmla="*/ 1 h 1751"/>
                <a:gd name="T18" fmla="*/ 14 w 1200"/>
                <a:gd name="T19" fmla="*/ 19 h 1751"/>
                <a:gd name="T20" fmla="*/ 36 w 1200"/>
                <a:gd name="T21" fmla="*/ 11 h 1751"/>
                <a:gd name="T22" fmla="*/ 57 w 1200"/>
                <a:gd name="T23" fmla="*/ 13 h 1751"/>
                <a:gd name="T24" fmla="*/ 79 w 1200"/>
                <a:gd name="T25" fmla="*/ 32 h 1751"/>
                <a:gd name="T26" fmla="*/ 108 w 1200"/>
                <a:gd name="T27" fmla="*/ 25 h 1751"/>
                <a:gd name="T28" fmla="*/ 123 w 1200"/>
                <a:gd name="T29" fmla="*/ 37 h 1751"/>
                <a:gd name="T30" fmla="*/ 134 w 1200"/>
                <a:gd name="T31" fmla="*/ 32 h 1751"/>
                <a:gd name="T32" fmla="*/ 164 w 1200"/>
                <a:gd name="T33" fmla="*/ 60 h 1751"/>
                <a:gd name="T34" fmla="*/ 169 w 1200"/>
                <a:gd name="T35" fmla="*/ 93 h 1751"/>
                <a:gd name="T36" fmla="*/ 174 w 1200"/>
                <a:gd name="T37" fmla="*/ 154 h 1751"/>
                <a:gd name="T38" fmla="*/ 168 w 1200"/>
                <a:gd name="T39" fmla="*/ 191 h 1751"/>
                <a:gd name="T40" fmla="*/ 177 w 1200"/>
                <a:gd name="T41" fmla="*/ 207 h 1751"/>
                <a:gd name="T42" fmla="*/ 187 w 1200"/>
                <a:gd name="T43" fmla="*/ 245 h 1751"/>
                <a:gd name="T44" fmla="*/ 193 w 1200"/>
                <a:gd name="T45" fmla="*/ 264 h 1751"/>
                <a:gd name="T46" fmla="*/ 202 w 1200"/>
                <a:gd name="T47" fmla="*/ 284 h 1751"/>
                <a:gd name="T48" fmla="*/ 215 w 1200"/>
                <a:gd name="T49" fmla="*/ 304 h 1751"/>
                <a:gd name="T50" fmla="*/ 214 w 1200"/>
                <a:gd name="T51" fmla="*/ 315 h 1751"/>
                <a:gd name="T52" fmla="*/ 230 w 1200"/>
                <a:gd name="T53" fmla="*/ 338 h 1751"/>
                <a:gd name="T54" fmla="*/ 232 w 1200"/>
                <a:gd name="T55" fmla="*/ 350 h 1751"/>
                <a:gd name="T56" fmla="*/ 241 w 1200"/>
                <a:gd name="T57" fmla="*/ 362 h 1751"/>
                <a:gd name="T58" fmla="*/ 258 w 1200"/>
                <a:gd name="T59" fmla="*/ 382 h 1751"/>
                <a:gd name="T60" fmla="*/ 263 w 1200"/>
                <a:gd name="T61" fmla="*/ 394 h 1751"/>
                <a:gd name="T62" fmla="*/ 271 w 1200"/>
                <a:gd name="T63" fmla="*/ 386 h 1751"/>
                <a:gd name="T64" fmla="*/ 242 w 1200"/>
                <a:gd name="T65" fmla="*/ 337 h 1751"/>
                <a:gd name="T66" fmla="*/ 185 w 1200"/>
                <a:gd name="T67" fmla="*/ 217 h 1751"/>
                <a:gd name="T68" fmla="*/ 175 w 1200"/>
                <a:gd name="T69" fmla="*/ 166 h 1751"/>
                <a:gd name="T70" fmla="*/ 172 w 1200"/>
                <a:gd name="T71" fmla="*/ 85 h 17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00" h="1751">
                  <a:moveTo>
                    <a:pt x="760" y="376"/>
                  </a:moveTo>
                  <a:cubicBezTo>
                    <a:pt x="762" y="277"/>
                    <a:pt x="725" y="182"/>
                    <a:pt x="653" y="138"/>
                  </a:cubicBezTo>
                  <a:cubicBezTo>
                    <a:pt x="581" y="94"/>
                    <a:pt x="572" y="143"/>
                    <a:pt x="535" y="128"/>
                  </a:cubicBezTo>
                  <a:cubicBezTo>
                    <a:pt x="480" y="105"/>
                    <a:pt x="472" y="79"/>
                    <a:pt x="424" y="69"/>
                  </a:cubicBezTo>
                  <a:cubicBezTo>
                    <a:pt x="375" y="59"/>
                    <a:pt x="384" y="100"/>
                    <a:pt x="332" y="88"/>
                  </a:cubicBezTo>
                  <a:cubicBezTo>
                    <a:pt x="280" y="76"/>
                    <a:pt x="279" y="22"/>
                    <a:pt x="197" y="20"/>
                  </a:cubicBezTo>
                  <a:cubicBezTo>
                    <a:pt x="163" y="19"/>
                    <a:pt x="136" y="84"/>
                    <a:pt x="86" y="70"/>
                  </a:cubicBezTo>
                  <a:cubicBezTo>
                    <a:pt x="55" y="61"/>
                    <a:pt x="24" y="33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ubicBezTo>
                    <a:pt x="15" y="32"/>
                    <a:pt x="28" y="76"/>
                    <a:pt x="61" y="84"/>
                  </a:cubicBezTo>
                  <a:cubicBezTo>
                    <a:pt x="93" y="92"/>
                    <a:pt x="132" y="64"/>
                    <a:pt x="159" y="50"/>
                  </a:cubicBezTo>
                  <a:cubicBezTo>
                    <a:pt x="199" y="31"/>
                    <a:pt x="215" y="35"/>
                    <a:pt x="251" y="56"/>
                  </a:cubicBezTo>
                  <a:cubicBezTo>
                    <a:pt x="288" y="76"/>
                    <a:pt x="325" y="103"/>
                    <a:pt x="353" y="142"/>
                  </a:cubicBezTo>
                  <a:cubicBezTo>
                    <a:pt x="386" y="81"/>
                    <a:pt x="433" y="65"/>
                    <a:pt x="481" y="113"/>
                  </a:cubicBezTo>
                  <a:cubicBezTo>
                    <a:pt x="495" y="128"/>
                    <a:pt x="520" y="160"/>
                    <a:pt x="543" y="164"/>
                  </a:cubicBezTo>
                  <a:cubicBezTo>
                    <a:pt x="565" y="168"/>
                    <a:pt x="576" y="146"/>
                    <a:pt x="596" y="142"/>
                  </a:cubicBezTo>
                  <a:cubicBezTo>
                    <a:pt x="649" y="129"/>
                    <a:pt x="706" y="230"/>
                    <a:pt x="728" y="269"/>
                  </a:cubicBezTo>
                  <a:cubicBezTo>
                    <a:pt x="755" y="318"/>
                    <a:pt x="747" y="360"/>
                    <a:pt x="747" y="413"/>
                  </a:cubicBezTo>
                  <a:cubicBezTo>
                    <a:pt x="745" y="527"/>
                    <a:pt x="777" y="537"/>
                    <a:pt x="773" y="684"/>
                  </a:cubicBezTo>
                  <a:cubicBezTo>
                    <a:pt x="772" y="712"/>
                    <a:pt x="745" y="817"/>
                    <a:pt x="746" y="846"/>
                  </a:cubicBezTo>
                  <a:cubicBezTo>
                    <a:pt x="747" y="877"/>
                    <a:pt x="776" y="892"/>
                    <a:pt x="785" y="921"/>
                  </a:cubicBezTo>
                  <a:cubicBezTo>
                    <a:pt x="803" y="977"/>
                    <a:pt x="815" y="1032"/>
                    <a:pt x="830" y="1089"/>
                  </a:cubicBezTo>
                  <a:cubicBezTo>
                    <a:pt x="838" y="1118"/>
                    <a:pt x="843" y="1146"/>
                    <a:pt x="856" y="1174"/>
                  </a:cubicBezTo>
                  <a:cubicBezTo>
                    <a:pt x="871" y="1203"/>
                    <a:pt x="883" y="1231"/>
                    <a:pt x="894" y="1262"/>
                  </a:cubicBezTo>
                  <a:cubicBezTo>
                    <a:pt x="906" y="1299"/>
                    <a:pt x="929" y="1323"/>
                    <a:pt x="954" y="1351"/>
                  </a:cubicBezTo>
                  <a:cubicBezTo>
                    <a:pt x="971" y="1372"/>
                    <a:pt x="988" y="1396"/>
                    <a:pt x="951" y="1403"/>
                  </a:cubicBezTo>
                  <a:cubicBezTo>
                    <a:pt x="955" y="1455"/>
                    <a:pt x="995" y="1463"/>
                    <a:pt x="1019" y="1503"/>
                  </a:cubicBezTo>
                  <a:cubicBezTo>
                    <a:pt x="1029" y="1520"/>
                    <a:pt x="1018" y="1537"/>
                    <a:pt x="1025" y="1554"/>
                  </a:cubicBezTo>
                  <a:cubicBezTo>
                    <a:pt x="1034" y="1575"/>
                    <a:pt x="1053" y="1592"/>
                    <a:pt x="1070" y="1608"/>
                  </a:cubicBezTo>
                  <a:cubicBezTo>
                    <a:pt x="1094" y="1631"/>
                    <a:pt x="1130" y="1665"/>
                    <a:pt x="1141" y="1697"/>
                  </a:cubicBezTo>
                  <a:cubicBezTo>
                    <a:pt x="1149" y="1719"/>
                    <a:pt x="1152" y="1733"/>
                    <a:pt x="1165" y="1751"/>
                  </a:cubicBezTo>
                  <a:cubicBezTo>
                    <a:pt x="1182" y="1734"/>
                    <a:pt x="1194" y="1721"/>
                    <a:pt x="1200" y="1715"/>
                  </a:cubicBezTo>
                  <a:cubicBezTo>
                    <a:pt x="1157" y="1639"/>
                    <a:pt x="1123" y="1577"/>
                    <a:pt x="1074" y="1501"/>
                  </a:cubicBezTo>
                  <a:cubicBezTo>
                    <a:pt x="1024" y="1425"/>
                    <a:pt x="860" y="1127"/>
                    <a:pt x="819" y="963"/>
                  </a:cubicBezTo>
                  <a:cubicBezTo>
                    <a:pt x="793" y="862"/>
                    <a:pt x="752" y="811"/>
                    <a:pt x="775" y="738"/>
                  </a:cubicBezTo>
                  <a:cubicBezTo>
                    <a:pt x="816" y="611"/>
                    <a:pt x="757" y="475"/>
                    <a:pt x="760" y="376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3230" y="860"/>
              <a:ext cx="309" cy="718"/>
            </a:xfrm>
            <a:custGeom>
              <a:avLst/>
              <a:gdLst>
                <a:gd name="T0" fmla="*/ 7 w 448"/>
                <a:gd name="T1" fmla="*/ 2 h 1042"/>
                <a:gd name="T2" fmla="*/ 1 w 448"/>
                <a:gd name="T3" fmla="*/ 19 h 1042"/>
                <a:gd name="T4" fmla="*/ 13 w 448"/>
                <a:gd name="T5" fmla="*/ 58 h 1042"/>
                <a:gd name="T6" fmla="*/ 18 w 448"/>
                <a:gd name="T7" fmla="*/ 74 h 1042"/>
                <a:gd name="T8" fmla="*/ 25 w 448"/>
                <a:gd name="T9" fmla="*/ 96 h 1042"/>
                <a:gd name="T10" fmla="*/ 46 w 448"/>
                <a:gd name="T11" fmla="*/ 138 h 1042"/>
                <a:gd name="T12" fmla="*/ 71 w 448"/>
                <a:gd name="T13" fmla="*/ 183 h 1042"/>
                <a:gd name="T14" fmla="*/ 80 w 448"/>
                <a:gd name="T15" fmla="*/ 202 h 1042"/>
                <a:gd name="T16" fmla="*/ 88 w 448"/>
                <a:gd name="T17" fmla="*/ 221 h 1042"/>
                <a:gd name="T18" fmla="*/ 97 w 448"/>
                <a:gd name="T19" fmla="*/ 235 h 1042"/>
                <a:gd name="T20" fmla="*/ 101 w 448"/>
                <a:gd name="T21" fmla="*/ 230 h 1042"/>
                <a:gd name="T22" fmla="*/ 73 w 448"/>
                <a:gd name="T23" fmla="*/ 183 h 1042"/>
                <a:gd name="T24" fmla="*/ 15 w 448"/>
                <a:gd name="T25" fmla="*/ 61 h 1042"/>
                <a:gd name="T26" fmla="*/ 6 w 448"/>
                <a:gd name="T27" fmla="*/ 10 h 1042"/>
                <a:gd name="T28" fmla="*/ 8 w 448"/>
                <a:gd name="T29" fmla="*/ 0 h 1042"/>
                <a:gd name="T30" fmla="*/ 7 w 448"/>
                <a:gd name="T31" fmla="*/ 2 h 10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8" h="1042">
                  <a:moveTo>
                    <a:pt x="31" y="9"/>
                  </a:moveTo>
                  <a:cubicBezTo>
                    <a:pt x="23" y="34"/>
                    <a:pt x="11" y="58"/>
                    <a:pt x="7" y="84"/>
                  </a:cubicBezTo>
                  <a:cubicBezTo>
                    <a:pt x="0" y="148"/>
                    <a:pt x="38" y="200"/>
                    <a:pt x="60" y="257"/>
                  </a:cubicBezTo>
                  <a:cubicBezTo>
                    <a:pt x="69" y="279"/>
                    <a:pt x="73" y="303"/>
                    <a:pt x="78" y="326"/>
                  </a:cubicBezTo>
                  <a:cubicBezTo>
                    <a:pt x="85" y="360"/>
                    <a:pt x="95" y="392"/>
                    <a:pt x="109" y="424"/>
                  </a:cubicBezTo>
                  <a:cubicBezTo>
                    <a:pt x="137" y="487"/>
                    <a:pt x="175" y="546"/>
                    <a:pt x="203" y="611"/>
                  </a:cubicBezTo>
                  <a:cubicBezTo>
                    <a:pt x="233" y="682"/>
                    <a:pt x="275" y="744"/>
                    <a:pt x="315" y="810"/>
                  </a:cubicBezTo>
                  <a:cubicBezTo>
                    <a:pt x="331" y="837"/>
                    <a:pt x="345" y="865"/>
                    <a:pt x="354" y="896"/>
                  </a:cubicBezTo>
                  <a:cubicBezTo>
                    <a:pt x="362" y="926"/>
                    <a:pt x="371" y="955"/>
                    <a:pt x="387" y="982"/>
                  </a:cubicBezTo>
                  <a:cubicBezTo>
                    <a:pt x="398" y="1003"/>
                    <a:pt x="412" y="1024"/>
                    <a:pt x="428" y="1042"/>
                  </a:cubicBezTo>
                  <a:cubicBezTo>
                    <a:pt x="437" y="1033"/>
                    <a:pt x="444" y="1026"/>
                    <a:pt x="448" y="1022"/>
                  </a:cubicBezTo>
                  <a:cubicBezTo>
                    <a:pt x="405" y="946"/>
                    <a:pt x="371" y="884"/>
                    <a:pt x="322" y="808"/>
                  </a:cubicBezTo>
                  <a:cubicBezTo>
                    <a:pt x="272" y="732"/>
                    <a:pt x="108" y="434"/>
                    <a:pt x="67" y="270"/>
                  </a:cubicBezTo>
                  <a:cubicBezTo>
                    <a:pt x="41" y="169"/>
                    <a:pt x="0" y="118"/>
                    <a:pt x="23" y="45"/>
                  </a:cubicBezTo>
                  <a:cubicBezTo>
                    <a:pt x="28" y="30"/>
                    <a:pt x="31" y="15"/>
                    <a:pt x="34" y="0"/>
                  </a:cubicBezTo>
                  <a:cubicBezTo>
                    <a:pt x="33" y="3"/>
                    <a:pt x="32" y="6"/>
                    <a:pt x="31" y="9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656" y="554"/>
              <a:ext cx="132" cy="213"/>
            </a:xfrm>
            <a:custGeom>
              <a:avLst/>
              <a:gdLst>
                <a:gd name="T0" fmla="*/ 15 w 191"/>
                <a:gd name="T1" fmla="*/ 23 h 310"/>
                <a:gd name="T2" fmla="*/ 6 w 191"/>
                <a:gd name="T3" fmla="*/ 3 h 310"/>
                <a:gd name="T4" fmla="*/ 24 w 191"/>
                <a:gd name="T5" fmla="*/ 13 h 310"/>
                <a:gd name="T6" fmla="*/ 41 w 191"/>
                <a:gd name="T7" fmla="*/ 51 h 310"/>
                <a:gd name="T8" fmla="*/ 44 w 191"/>
                <a:gd name="T9" fmla="*/ 60 h 310"/>
                <a:gd name="T10" fmla="*/ 35 w 191"/>
                <a:gd name="T11" fmla="*/ 54 h 310"/>
                <a:gd name="T12" fmla="*/ 15 w 191"/>
                <a:gd name="T13" fmla="*/ 23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310">
                  <a:moveTo>
                    <a:pt x="65" y="105"/>
                  </a:moveTo>
                  <a:cubicBezTo>
                    <a:pt x="52" y="89"/>
                    <a:pt x="0" y="40"/>
                    <a:pt x="27" y="17"/>
                  </a:cubicBezTo>
                  <a:cubicBezTo>
                    <a:pt x="48" y="0"/>
                    <a:pt x="91" y="45"/>
                    <a:pt x="105" y="59"/>
                  </a:cubicBezTo>
                  <a:cubicBezTo>
                    <a:pt x="128" y="81"/>
                    <a:pt x="178" y="209"/>
                    <a:pt x="180" y="227"/>
                  </a:cubicBezTo>
                  <a:cubicBezTo>
                    <a:pt x="182" y="240"/>
                    <a:pt x="191" y="255"/>
                    <a:pt x="191" y="268"/>
                  </a:cubicBezTo>
                  <a:cubicBezTo>
                    <a:pt x="189" y="310"/>
                    <a:pt x="184" y="295"/>
                    <a:pt x="155" y="241"/>
                  </a:cubicBezTo>
                  <a:cubicBezTo>
                    <a:pt x="145" y="222"/>
                    <a:pt x="86" y="129"/>
                    <a:pt x="65" y="105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920" y="558"/>
              <a:ext cx="88" cy="168"/>
            </a:xfrm>
            <a:custGeom>
              <a:avLst/>
              <a:gdLst>
                <a:gd name="T0" fmla="*/ 25 w 128"/>
                <a:gd name="T1" fmla="*/ 49 h 244"/>
                <a:gd name="T2" fmla="*/ 19 w 128"/>
                <a:gd name="T3" fmla="*/ 38 h 244"/>
                <a:gd name="T4" fmla="*/ 11 w 128"/>
                <a:gd name="T5" fmla="*/ 23 h 244"/>
                <a:gd name="T6" fmla="*/ 8 w 128"/>
                <a:gd name="T7" fmla="*/ 0 h 244"/>
                <a:gd name="T8" fmla="*/ 13 w 128"/>
                <a:gd name="T9" fmla="*/ 5 h 244"/>
                <a:gd name="T10" fmla="*/ 17 w 128"/>
                <a:gd name="T11" fmla="*/ 11 h 244"/>
                <a:gd name="T12" fmla="*/ 22 w 128"/>
                <a:gd name="T13" fmla="*/ 28 h 244"/>
                <a:gd name="T14" fmla="*/ 25 w 128"/>
                <a:gd name="T15" fmla="*/ 41 h 244"/>
                <a:gd name="T16" fmla="*/ 28 w 128"/>
                <a:gd name="T17" fmla="*/ 55 h 244"/>
                <a:gd name="T18" fmla="*/ 25 w 128"/>
                <a:gd name="T19" fmla="*/ 49 h 2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244">
                  <a:moveTo>
                    <a:pt x="109" y="218"/>
                  </a:moveTo>
                  <a:cubicBezTo>
                    <a:pt x="98" y="208"/>
                    <a:pt x="89" y="181"/>
                    <a:pt x="82" y="168"/>
                  </a:cubicBezTo>
                  <a:cubicBezTo>
                    <a:pt x="70" y="147"/>
                    <a:pt x="60" y="126"/>
                    <a:pt x="50" y="104"/>
                  </a:cubicBezTo>
                  <a:cubicBezTo>
                    <a:pt x="40" y="81"/>
                    <a:pt x="0" y="21"/>
                    <a:pt x="34" y="0"/>
                  </a:cubicBezTo>
                  <a:cubicBezTo>
                    <a:pt x="43" y="9"/>
                    <a:pt x="50" y="12"/>
                    <a:pt x="58" y="21"/>
                  </a:cubicBezTo>
                  <a:cubicBezTo>
                    <a:pt x="66" y="31"/>
                    <a:pt x="70" y="37"/>
                    <a:pt x="75" y="50"/>
                  </a:cubicBezTo>
                  <a:cubicBezTo>
                    <a:pt x="84" y="74"/>
                    <a:pt x="88" y="100"/>
                    <a:pt x="97" y="125"/>
                  </a:cubicBezTo>
                  <a:cubicBezTo>
                    <a:pt x="104" y="145"/>
                    <a:pt x="109" y="162"/>
                    <a:pt x="111" y="183"/>
                  </a:cubicBezTo>
                  <a:cubicBezTo>
                    <a:pt x="112" y="198"/>
                    <a:pt x="128" y="233"/>
                    <a:pt x="123" y="244"/>
                  </a:cubicBezTo>
                  <a:lnTo>
                    <a:pt x="109" y="218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057" y="515"/>
              <a:ext cx="41" cy="251"/>
            </a:xfrm>
            <a:custGeom>
              <a:avLst/>
              <a:gdLst>
                <a:gd name="T0" fmla="*/ 11 w 60"/>
                <a:gd name="T1" fmla="*/ 72 h 365"/>
                <a:gd name="T2" fmla="*/ 11 w 60"/>
                <a:gd name="T3" fmla="*/ 72 h 365"/>
                <a:gd name="T4" fmla="*/ 1 w 60"/>
                <a:gd name="T5" fmla="*/ 16 h 365"/>
                <a:gd name="T6" fmla="*/ 11 w 60"/>
                <a:gd name="T7" fmla="*/ 23 h 365"/>
                <a:gd name="T8" fmla="*/ 12 w 60"/>
                <a:gd name="T9" fmla="*/ 59 h 365"/>
                <a:gd name="T10" fmla="*/ 12 w 60"/>
                <a:gd name="T11" fmla="*/ 82 h 365"/>
                <a:gd name="T12" fmla="*/ 12 w 60"/>
                <a:gd name="T13" fmla="*/ 78 h 365"/>
                <a:gd name="T14" fmla="*/ 11 w 60"/>
                <a:gd name="T15" fmla="*/ 72 h 3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365">
                  <a:moveTo>
                    <a:pt x="48" y="324"/>
                  </a:moveTo>
                  <a:cubicBezTo>
                    <a:pt x="50" y="327"/>
                    <a:pt x="51" y="327"/>
                    <a:pt x="49" y="324"/>
                  </a:cubicBezTo>
                  <a:cubicBezTo>
                    <a:pt x="23" y="245"/>
                    <a:pt x="0" y="156"/>
                    <a:pt x="2" y="72"/>
                  </a:cubicBezTo>
                  <a:cubicBezTo>
                    <a:pt x="3" y="0"/>
                    <a:pt x="42" y="77"/>
                    <a:pt x="48" y="104"/>
                  </a:cubicBezTo>
                  <a:cubicBezTo>
                    <a:pt x="60" y="157"/>
                    <a:pt x="55" y="212"/>
                    <a:pt x="58" y="265"/>
                  </a:cubicBezTo>
                  <a:cubicBezTo>
                    <a:pt x="59" y="298"/>
                    <a:pt x="60" y="331"/>
                    <a:pt x="59" y="365"/>
                  </a:cubicBezTo>
                  <a:cubicBezTo>
                    <a:pt x="53" y="360"/>
                    <a:pt x="54" y="355"/>
                    <a:pt x="55" y="349"/>
                  </a:cubicBezTo>
                  <a:lnTo>
                    <a:pt x="48" y="324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2477" y="445"/>
              <a:ext cx="129" cy="346"/>
            </a:xfrm>
            <a:custGeom>
              <a:avLst/>
              <a:gdLst>
                <a:gd name="T0" fmla="*/ 19 w 188"/>
                <a:gd name="T1" fmla="*/ 91 h 502"/>
                <a:gd name="T2" fmla="*/ 8 w 188"/>
                <a:gd name="T3" fmla="*/ 65 h 502"/>
                <a:gd name="T4" fmla="*/ 9 w 188"/>
                <a:gd name="T5" fmla="*/ 27 h 502"/>
                <a:gd name="T6" fmla="*/ 19 w 188"/>
                <a:gd name="T7" fmla="*/ 1 h 502"/>
                <a:gd name="T8" fmla="*/ 31 w 188"/>
                <a:gd name="T9" fmla="*/ 30 h 502"/>
                <a:gd name="T10" fmla="*/ 23 w 188"/>
                <a:gd name="T11" fmla="*/ 41 h 502"/>
                <a:gd name="T12" fmla="*/ 36 w 188"/>
                <a:gd name="T13" fmla="*/ 51 h 502"/>
                <a:gd name="T14" fmla="*/ 23 w 188"/>
                <a:gd name="T15" fmla="*/ 55 h 502"/>
                <a:gd name="T16" fmla="*/ 29 w 188"/>
                <a:gd name="T17" fmla="*/ 61 h 502"/>
                <a:gd name="T18" fmla="*/ 29 w 188"/>
                <a:gd name="T19" fmla="*/ 68 h 502"/>
                <a:gd name="T20" fmla="*/ 34 w 188"/>
                <a:gd name="T21" fmla="*/ 78 h 502"/>
                <a:gd name="T22" fmla="*/ 34 w 188"/>
                <a:gd name="T23" fmla="*/ 90 h 502"/>
                <a:gd name="T24" fmla="*/ 38 w 188"/>
                <a:gd name="T25" fmla="*/ 93 h 502"/>
                <a:gd name="T26" fmla="*/ 42 w 188"/>
                <a:gd name="T27" fmla="*/ 106 h 502"/>
                <a:gd name="T28" fmla="*/ 19 w 188"/>
                <a:gd name="T29" fmla="*/ 91 h 5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8" h="502">
                  <a:moveTo>
                    <a:pt x="88" y="404"/>
                  </a:moveTo>
                  <a:cubicBezTo>
                    <a:pt x="71" y="364"/>
                    <a:pt x="64" y="320"/>
                    <a:pt x="35" y="287"/>
                  </a:cubicBezTo>
                  <a:cubicBezTo>
                    <a:pt x="0" y="246"/>
                    <a:pt x="25" y="159"/>
                    <a:pt x="40" y="121"/>
                  </a:cubicBezTo>
                  <a:cubicBezTo>
                    <a:pt x="72" y="103"/>
                    <a:pt x="85" y="53"/>
                    <a:pt x="84" y="1"/>
                  </a:cubicBezTo>
                  <a:cubicBezTo>
                    <a:pt x="102" y="0"/>
                    <a:pt x="138" y="69"/>
                    <a:pt x="137" y="131"/>
                  </a:cubicBezTo>
                  <a:cubicBezTo>
                    <a:pt x="137" y="148"/>
                    <a:pt x="98" y="166"/>
                    <a:pt x="107" y="180"/>
                  </a:cubicBezTo>
                  <a:cubicBezTo>
                    <a:pt x="129" y="184"/>
                    <a:pt x="162" y="208"/>
                    <a:pt x="163" y="225"/>
                  </a:cubicBezTo>
                  <a:cubicBezTo>
                    <a:pt x="164" y="236"/>
                    <a:pt x="92" y="230"/>
                    <a:pt x="102" y="245"/>
                  </a:cubicBezTo>
                  <a:cubicBezTo>
                    <a:pt x="109" y="255"/>
                    <a:pt x="124" y="261"/>
                    <a:pt x="129" y="271"/>
                  </a:cubicBezTo>
                  <a:cubicBezTo>
                    <a:pt x="134" y="280"/>
                    <a:pt x="130" y="293"/>
                    <a:pt x="129" y="303"/>
                  </a:cubicBezTo>
                  <a:cubicBezTo>
                    <a:pt x="128" y="326"/>
                    <a:pt x="146" y="325"/>
                    <a:pt x="155" y="346"/>
                  </a:cubicBezTo>
                  <a:cubicBezTo>
                    <a:pt x="159" y="357"/>
                    <a:pt x="143" y="374"/>
                    <a:pt x="150" y="397"/>
                  </a:cubicBezTo>
                  <a:cubicBezTo>
                    <a:pt x="152" y="405"/>
                    <a:pt x="178" y="405"/>
                    <a:pt x="175" y="414"/>
                  </a:cubicBezTo>
                  <a:cubicBezTo>
                    <a:pt x="167" y="439"/>
                    <a:pt x="184" y="457"/>
                    <a:pt x="188" y="472"/>
                  </a:cubicBezTo>
                  <a:cubicBezTo>
                    <a:pt x="174" y="502"/>
                    <a:pt x="104" y="442"/>
                    <a:pt x="88" y="404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2648" y="596"/>
              <a:ext cx="83" cy="199"/>
            </a:xfrm>
            <a:custGeom>
              <a:avLst/>
              <a:gdLst>
                <a:gd name="T0" fmla="*/ 6 w 120"/>
                <a:gd name="T1" fmla="*/ 28 h 289"/>
                <a:gd name="T2" fmla="*/ 7 w 120"/>
                <a:gd name="T3" fmla="*/ 37 h 289"/>
                <a:gd name="T4" fmla="*/ 16 w 120"/>
                <a:gd name="T5" fmla="*/ 37 h 289"/>
                <a:gd name="T6" fmla="*/ 15 w 120"/>
                <a:gd name="T7" fmla="*/ 51 h 289"/>
                <a:gd name="T8" fmla="*/ 19 w 120"/>
                <a:gd name="T9" fmla="*/ 59 h 289"/>
                <a:gd name="T10" fmla="*/ 25 w 120"/>
                <a:gd name="T11" fmla="*/ 65 h 289"/>
                <a:gd name="T12" fmla="*/ 24 w 120"/>
                <a:gd name="T13" fmla="*/ 46 h 289"/>
                <a:gd name="T14" fmla="*/ 24 w 120"/>
                <a:gd name="T15" fmla="*/ 31 h 289"/>
                <a:gd name="T16" fmla="*/ 12 w 120"/>
                <a:gd name="T17" fmla="*/ 8 h 289"/>
                <a:gd name="T18" fmla="*/ 6 w 120"/>
                <a:gd name="T19" fmla="*/ 28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0" h="289">
                  <a:moveTo>
                    <a:pt x="23" y="127"/>
                  </a:moveTo>
                  <a:cubicBezTo>
                    <a:pt x="24" y="135"/>
                    <a:pt x="26" y="160"/>
                    <a:pt x="32" y="165"/>
                  </a:cubicBezTo>
                  <a:cubicBezTo>
                    <a:pt x="45" y="178"/>
                    <a:pt x="54" y="156"/>
                    <a:pt x="69" y="164"/>
                  </a:cubicBezTo>
                  <a:cubicBezTo>
                    <a:pt x="49" y="185"/>
                    <a:pt x="49" y="204"/>
                    <a:pt x="62" y="228"/>
                  </a:cubicBezTo>
                  <a:cubicBezTo>
                    <a:pt x="68" y="240"/>
                    <a:pt x="74" y="250"/>
                    <a:pt x="83" y="260"/>
                  </a:cubicBezTo>
                  <a:cubicBezTo>
                    <a:pt x="90" y="268"/>
                    <a:pt x="99" y="285"/>
                    <a:pt x="108" y="289"/>
                  </a:cubicBezTo>
                  <a:cubicBezTo>
                    <a:pt x="120" y="267"/>
                    <a:pt x="106" y="231"/>
                    <a:pt x="106" y="206"/>
                  </a:cubicBezTo>
                  <a:cubicBezTo>
                    <a:pt x="107" y="181"/>
                    <a:pt x="111" y="160"/>
                    <a:pt x="105" y="136"/>
                  </a:cubicBezTo>
                  <a:cubicBezTo>
                    <a:pt x="98" y="102"/>
                    <a:pt x="81" y="56"/>
                    <a:pt x="52" y="36"/>
                  </a:cubicBezTo>
                  <a:cubicBezTo>
                    <a:pt x="0" y="0"/>
                    <a:pt x="20" y="104"/>
                    <a:pt x="23" y="127"/>
                  </a:cubicBez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2637" y="460"/>
              <a:ext cx="136" cy="177"/>
            </a:xfrm>
            <a:custGeom>
              <a:avLst/>
              <a:gdLst>
                <a:gd name="T0" fmla="*/ 17 w 198"/>
                <a:gd name="T1" fmla="*/ 28 h 257"/>
                <a:gd name="T2" fmla="*/ 17 w 198"/>
                <a:gd name="T3" fmla="*/ 52 h 257"/>
                <a:gd name="T4" fmla="*/ 2 w 198"/>
                <a:gd name="T5" fmla="*/ 35 h 257"/>
                <a:gd name="T6" fmla="*/ 5 w 198"/>
                <a:gd name="T7" fmla="*/ 11 h 257"/>
                <a:gd name="T8" fmla="*/ 22 w 198"/>
                <a:gd name="T9" fmla="*/ 1 h 257"/>
                <a:gd name="T10" fmla="*/ 41 w 198"/>
                <a:gd name="T11" fmla="*/ 22 h 257"/>
                <a:gd name="T12" fmla="*/ 41 w 198"/>
                <a:gd name="T13" fmla="*/ 58 h 257"/>
                <a:gd name="T14" fmla="*/ 17 w 198"/>
                <a:gd name="T15" fmla="*/ 28 h 2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" h="257">
                  <a:moveTo>
                    <a:pt x="77" y="122"/>
                  </a:moveTo>
                  <a:cubicBezTo>
                    <a:pt x="8" y="130"/>
                    <a:pt x="37" y="199"/>
                    <a:pt x="75" y="231"/>
                  </a:cubicBezTo>
                  <a:cubicBezTo>
                    <a:pt x="39" y="211"/>
                    <a:pt x="17" y="200"/>
                    <a:pt x="10" y="157"/>
                  </a:cubicBezTo>
                  <a:cubicBezTo>
                    <a:pt x="0" y="94"/>
                    <a:pt x="0" y="83"/>
                    <a:pt x="20" y="48"/>
                  </a:cubicBezTo>
                  <a:cubicBezTo>
                    <a:pt x="37" y="16"/>
                    <a:pt x="66" y="0"/>
                    <a:pt x="100" y="3"/>
                  </a:cubicBezTo>
                  <a:cubicBezTo>
                    <a:pt x="144" y="7"/>
                    <a:pt x="173" y="55"/>
                    <a:pt x="184" y="97"/>
                  </a:cubicBezTo>
                  <a:cubicBezTo>
                    <a:pt x="198" y="148"/>
                    <a:pt x="185" y="205"/>
                    <a:pt x="182" y="257"/>
                  </a:cubicBezTo>
                  <a:cubicBezTo>
                    <a:pt x="182" y="257"/>
                    <a:pt x="150" y="114"/>
                    <a:pt x="77" y="122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2628" y="461"/>
              <a:ext cx="122" cy="134"/>
            </a:xfrm>
            <a:custGeom>
              <a:avLst/>
              <a:gdLst>
                <a:gd name="T0" fmla="*/ 21 w 177"/>
                <a:gd name="T1" fmla="*/ 22 h 194"/>
                <a:gd name="T2" fmla="*/ 6 w 177"/>
                <a:gd name="T3" fmla="*/ 35 h 194"/>
                <a:gd name="T4" fmla="*/ 37 w 177"/>
                <a:gd name="T5" fmla="*/ 22 h 194"/>
                <a:gd name="T6" fmla="*/ 21 w 177"/>
                <a:gd name="T7" fmla="*/ 22 h 1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7" h="194">
                  <a:moveTo>
                    <a:pt x="91" y="99"/>
                  </a:moveTo>
                  <a:cubicBezTo>
                    <a:pt x="22" y="107"/>
                    <a:pt x="44" y="194"/>
                    <a:pt x="23" y="155"/>
                  </a:cubicBezTo>
                  <a:cubicBezTo>
                    <a:pt x="0" y="112"/>
                    <a:pt x="134" y="0"/>
                    <a:pt x="164" y="96"/>
                  </a:cubicBezTo>
                  <a:cubicBezTo>
                    <a:pt x="177" y="137"/>
                    <a:pt x="164" y="91"/>
                    <a:pt x="91" y="99"/>
                  </a:cubicBezTo>
                  <a:close/>
                </a:path>
              </a:pathLst>
            </a:custGeom>
            <a:solidFill>
              <a:srgbClr val="FF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2803" y="426"/>
              <a:ext cx="172" cy="168"/>
            </a:xfrm>
            <a:custGeom>
              <a:avLst/>
              <a:gdLst>
                <a:gd name="T0" fmla="*/ 21 w 249"/>
                <a:gd name="T1" fmla="*/ 1 h 243"/>
                <a:gd name="T2" fmla="*/ 35 w 249"/>
                <a:gd name="T3" fmla="*/ 10 h 243"/>
                <a:gd name="T4" fmla="*/ 48 w 249"/>
                <a:gd name="T5" fmla="*/ 39 h 243"/>
                <a:gd name="T6" fmla="*/ 39 w 249"/>
                <a:gd name="T7" fmla="*/ 30 h 243"/>
                <a:gd name="T8" fmla="*/ 35 w 249"/>
                <a:gd name="T9" fmla="*/ 54 h 243"/>
                <a:gd name="T10" fmla="*/ 14 w 249"/>
                <a:gd name="T11" fmla="*/ 32 h 243"/>
                <a:gd name="T12" fmla="*/ 21 w 249"/>
                <a:gd name="T13" fmla="*/ 1 h 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9" h="243">
                  <a:moveTo>
                    <a:pt x="91" y="3"/>
                  </a:moveTo>
                  <a:cubicBezTo>
                    <a:pt x="110" y="0"/>
                    <a:pt x="140" y="35"/>
                    <a:pt x="154" y="47"/>
                  </a:cubicBezTo>
                  <a:cubicBezTo>
                    <a:pt x="181" y="70"/>
                    <a:pt x="249" y="139"/>
                    <a:pt x="213" y="173"/>
                  </a:cubicBezTo>
                  <a:cubicBezTo>
                    <a:pt x="198" y="162"/>
                    <a:pt x="187" y="146"/>
                    <a:pt x="172" y="134"/>
                  </a:cubicBezTo>
                  <a:cubicBezTo>
                    <a:pt x="159" y="124"/>
                    <a:pt x="168" y="234"/>
                    <a:pt x="152" y="237"/>
                  </a:cubicBezTo>
                  <a:cubicBezTo>
                    <a:pt x="118" y="243"/>
                    <a:pt x="96" y="189"/>
                    <a:pt x="61" y="141"/>
                  </a:cubicBezTo>
                  <a:cubicBezTo>
                    <a:pt x="0" y="55"/>
                    <a:pt x="34" y="11"/>
                    <a:pt x="91" y="3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2852" y="433"/>
              <a:ext cx="88" cy="78"/>
            </a:xfrm>
            <a:custGeom>
              <a:avLst/>
              <a:gdLst>
                <a:gd name="T0" fmla="*/ 7 w 128"/>
                <a:gd name="T1" fmla="*/ 1 h 113"/>
                <a:gd name="T2" fmla="*/ 15 w 128"/>
                <a:gd name="T3" fmla="*/ 7 h 113"/>
                <a:gd name="T4" fmla="*/ 29 w 128"/>
                <a:gd name="T5" fmla="*/ 26 h 113"/>
                <a:gd name="T6" fmla="*/ 12 w 128"/>
                <a:gd name="T7" fmla="*/ 17 h 113"/>
                <a:gd name="T8" fmla="*/ 6 w 128"/>
                <a:gd name="T9" fmla="*/ 13 h 113"/>
                <a:gd name="T10" fmla="*/ 7 w 128"/>
                <a:gd name="T11" fmla="*/ 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8" h="113">
                  <a:moveTo>
                    <a:pt x="29" y="2"/>
                  </a:moveTo>
                  <a:cubicBezTo>
                    <a:pt x="41" y="3"/>
                    <a:pt x="59" y="22"/>
                    <a:pt x="68" y="30"/>
                  </a:cubicBezTo>
                  <a:cubicBezTo>
                    <a:pt x="85" y="44"/>
                    <a:pt x="119" y="76"/>
                    <a:pt x="128" y="113"/>
                  </a:cubicBezTo>
                  <a:cubicBezTo>
                    <a:pt x="118" y="106"/>
                    <a:pt x="80" y="77"/>
                    <a:pt x="52" y="75"/>
                  </a:cubicBezTo>
                  <a:cubicBezTo>
                    <a:pt x="40" y="74"/>
                    <a:pt x="31" y="68"/>
                    <a:pt x="23" y="58"/>
                  </a:cubicBezTo>
                  <a:cubicBezTo>
                    <a:pt x="15" y="49"/>
                    <a:pt x="0" y="0"/>
                    <a:pt x="29" y="2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2972" y="437"/>
              <a:ext cx="87" cy="82"/>
            </a:xfrm>
            <a:custGeom>
              <a:avLst/>
              <a:gdLst>
                <a:gd name="T0" fmla="*/ 3 w 127"/>
                <a:gd name="T1" fmla="*/ 5 h 120"/>
                <a:gd name="T2" fmla="*/ 19 w 127"/>
                <a:gd name="T3" fmla="*/ 8 h 120"/>
                <a:gd name="T4" fmla="*/ 26 w 127"/>
                <a:gd name="T5" fmla="*/ 18 h 120"/>
                <a:gd name="T6" fmla="*/ 22 w 127"/>
                <a:gd name="T7" fmla="*/ 24 h 120"/>
                <a:gd name="T8" fmla="*/ 14 w 127"/>
                <a:gd name="T9" fmla="*/ 20 h 120"/>
                <a:gd name="T10" fmla="*/ 2 w 127"/>
                <a:gd name="T11" fmla="*/ 18 h 120"/>
                <a:gd name="T12" fmla="*/ 3 w 127"/>
                <a:gd name="T13" fmla="*/ 5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120">
                  <a:moveTo>
                    <a:pt x="14" y="24"/>
                  </a:moveTo>
                  <a:cubicBezTo>
                    <a:pt x="36" y="0"/>
                    <a:pt x="75" y="23"/>
                    <a:pt x="88" y="34"/>
                  </a:cubicBezTo>
                  <a:cubicBezTo>
                    <a:pt x="97" y="42"/>
                    <a:pt x="114" y="71"/>
                    <a:pt x="119" y="81"/>
                  </a:cubicBezTo>
                  <a:cubicBezTo>
                    <a:pt x="127" y="98"/>
                    <a:pt x="116" y="112"/>
                    <a:pt x="98" y="109"/>
                  </a:cubicBezTo>
                  <a:cubicBezTo>
                    <a:pt x="84" y="108"/>
                    <a:pt x="77" y="91"/>
                    <a:pt x="65" y="90"/>
                  </a:cubicBezTo>
                  <a:cubicBezTo>
                    <a:pt x="40" y="87"/>
                    <a:pt x="29" y="120"/>
                    <a:pt x="12" y="87"/>
                  </a:cubicBezTo>
                  <a:cubicBezTo>
                    <a:pt x="4" y="72"/>
                    <a:pt x="0" y="39"/>
                    <a:pt x="14" y="24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2990" y="452"/>
              <a:ext cx="62" cy="49"/>
            </a:xfrm>
            <a:custGeom>
              <a:avLst/>
              <a:gdLst>
                <a:gd name="T0" fmla="*/ 5 w 90"/>
                <a:gd name="T1" fmla="*/ 1 h 71"/>
                <a:gd name="T2" fmla="*/ 10 w 90"/>
                <a:gd name="T3" fmla="*/ 2 h 71"/>
                <a:gd name="T4" fmla="*/ 21 w 90"/>
                <a:gd name="T5" fmla="*/ 16 h 71"/>
                <a:gd name="T6" fmla="*/ 8 w 90"/>
                <a:gd name="T7" fmla="*/ 10 h 71"/>
                <a:gd name="T8" fmla="*/ 3 w 90"/>
                <a:gd name="T9" fmla="*/ 7 h 71"/>
                <a:gd name="T10" fmla="*/ 5 w 90"/>
                <a:gd name="T11" fmla="*/ 1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71">
                  <a:moveTo>
                    <a:pt x="20" y="1"/>
                  </a:moveTo>
                  <a:cubicBezTo>
                    <a:pt x="29" y="2"/>
                    <a:pt x="40" y="4"/>
                    <a:pt x="47" y="10"/>
                  </a:cubicBezTo>
                  <a:cubicBezTo>
                    <a:pt x="59" y="20"/>
                    <a:pt x="84" y="44"/>
                    <a:pt x="90" y="71"/>
                  </a:cubicBezTo>
                  <a:cubicBezTo>
                    <a:pt x="83" y="66"/>
                    <a:pt x="55" y="44"/>
                    <a:pt x="35" y="43"/>
                  </a:cubicBezTo>
                  <a:cubicBezTo>
                    <a:pt x="26" y="42"/>
                    <a:pt x="20" y="37"/>
                    <a:pt x="14" y="31"/>
                  </a:cubicBezTo>
                  <a:cubicBezTo>
                    <a:pt x="8" y="24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3095" y="491"/>
              <a:ext cx="164" cy="461"/>
            </a:xfrm>
            <a:custGeom>
              <a:avLst/>
              <a:gdLst>
                <a:gd name="T0" fmla="*/ 13 w 239"/>
                <a:gd name="T1" fmla="*/ 1 h 669"/>
                <a:gd name="T2" fmla="*/ 33 w 239"/>
                <a:gd name="T3" fmla="*/ 24 h 669"/>
                <a:gd name="T4" fmla="*/ 36 w 239"/>
                <a:gd name="T5" fmla="*/ 59 h 669"/>
                <a:gd name="T6" fmla="*/ 32 w 239"/>
                <a:gd name="T7" fmla="*/ 151 h 669"/>
                <a:gd name="T8" fmla="*/ 19 w 239"/>
                <a:gd name="T9" fmla="*/ 63 h 669"/>
                <a:gd name="T10" fmla="*/ 3 w 239"/>
                <a:gd name="T11" fmla="*/ 24 h 669"/>
                <a:gd name="T12" fmla="*/ 13 w 239"/>
                <a:gd name="T13" fmla="*/ 1 h 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669">
                  <a:moveTo>
                    <a:pt x="59" y="1"/>
                  </a:moveTo>
                  <a:cubicBezTo>
                    <a:pt x="107" y="3"/>
                    <a:pt x="138" y="68"/>
                    <a:pt x="149" y="107"/>
                  </a:cubicBezTo>
                  <a:cubicBezTo>
                    <a:pt x="162" y="155"/>
                    <a:pt x="160" y="214"/>
                    <a:pt x="162" y="263"/>
                  </a:cubicBezTo>
                  <a:cubicBezTo>
                    <a:pt x="166" y="333"/>
                    <a:pt x="239" y="499"/>
                    <a:pt x="144" y="669"/>
                  </a:cubicBezTo>
                  <a:cubicBezTo>
                    <a:pt x="173" y="484"/>
                    <a:pt x="96" y="354"/>
                    <a:pt x="88" y="278"/>
                  </a:cubicBezTo>
                  <a:cubicBezTo>
                    <a:pt x="86" y="251"/>
                    <a:pt x="65" y="70"/>
                    <a:pt x="17" y="108"/>
                  </a:cubicBezTo>
                  <a:cubicBezTo>
                    <a:pt x="17" y="108"/>
                    <a:pt x="0" y="0"/>
                    <a:pt x="59" y="1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117" y="493"/>
              <a:ext cx="80" cy="108"/>
            </a:xfrm>
            <a:custGeom>
              <a:avLst/>
              <a:gdLst>
                <a:gd name="T0" fmla="*/ 4 w 116"/>
                <a:gd name="T1" fmla="*/ 3 h 157"/>
                <a:gd name="T2" fmla="*/ 16 w 116"/>
                <a:gd name="T3" fmla="*/ 7 h 157"/>
                <a:gd name="T4" fmla="*/ 26 w 116"/>
                <a:gd name="T5" fmla="*/ 35 h 157"/>
                <a:gd name="T6" fmla="*/ 14 w 116"/>
                <a:gd name="T7" fmla="*/ 13 h 157"/>
                <a:gd name="T8" fmla="*/ 4 w 116"/>
                <a:gd name="T9" fmla="*/ 3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157">
                  <a:moveTo>
                    <a:pt x="18" y="11"/>
                  </a:moveTo>
                  <a:cubicBezTo>
                    <a:pt x="38" y="0"/>
                    <a:pt x="63" y="25"/>
                    <a:pt x="69" y="30"/>
                  </a:cubicBezTo>
                  <a:cubicBezTo>
                    <a:pt x="82" y="41"/>
                    <a:pt x="116" y="104"/>
                    <a:pt x="113" y="157"/>
                  </a:cubicBezTo>
                  <a:cubicBezTo>
                    <a:pt x="107" y="152"/>
                    <a:pt x="81" y="69"/>
                    <a:pt x="64" y="58"/>
                  </a:cubicBezTo>
                  <a:cubicBezTo>
                    <a:pt x="29" y="36"/>
                    <a:pt x="0" y="20"/>
                    <a:pt x="18" y="11"/>
                  </a:cubicBezTo>
                  <a:close/>
                </a:path>
              </a:pathLst>
            </a:custGeom>
            <a:solidFill>
              <a:srgbClr val="FF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2769" y="622"/>
              <a:ext cx="109" cy="215"/>
            </a:xfrm>
            <a:custGeom>
              <a:avLst/>
              <a:gdLst>
                <a:gd name="T0" fmla="*/ 8 w 158"/>
                <a:gd name="T1" fmla="*/ 1 h 312"/>
                <a:gd name="T2" fmla="*/ 23 w 158"/>
                <a:gd name="T3" fmla="*/ 32 h 312"/>
                <a:gd name="T4" fmla="*/ 30 w 158"/>
                <a:gd name="T5" fmla="*/ 53 h 312"/>
                <a:gd name="T6" fmla="*/ 32 w 158"/>
                <a:gd name="T7" fmla="*/ 70 h 312"/>
                <a:gd name="T8" fmla="*/ 23 w 158"/>
                <a:gd name="T9" fmla="*/ 57 h 312"/>
                <a:gd name="T10" fmla="*/ 14 w 158"/>
                <a:gd name="T11" fmla="*/ 39 h 312"/>
                <a:gd name="T12" fmla="*/ 10 w 158"/>
                <a:gd name="T13" fmla="*/ 27 h 312"/>
                <a:gd name="T14" fmla="*/ 3 w 158"/>
                <a:gd name="T15" fmla="*/ 14 h 312"/>
                <a:gd name="T16" fmla="*/ 8 w 158"/>
                <a:gd name="T17" fmla="*/ 1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312">
                  <a:moveTo>
                    <a:pt x="35" y="2"/>
                  </a:moveTo>
                  <a:cubicBezTo>
                    <a:pt x="88" y="8"/>
                    <a:pt x="91" y="95"/>
                    <a:pt x="105" y="142"/>
                  </a:cubicBezTo>
                  <a:cubicBezTo>
                    <a:pt x="115" y="173"/>
                    <a:pt x="125" y="203"/>
                    <a:pt x="132" y="235"/>
                  </a:cubicBezTo>
                  <a:cubicBezTo>
                    <a:pt x="135" y="248"/>
                    <a:pt x="158" y="302"/>
                    <a:pt x="141" y="312"/>
                  </a:cubicBezTo>
                  <a:cubicBezTo>
                    <a:pt x="123" y="302"/>
                    <a:pt x="110" y="267"/>
                    <a:pt x="100" y="250"/>
                  </a:cubicBezTo>
                  <a:cubicBezTo>
                    <a:pt x="86" y="225"/>
                    <a:pt x="75" y="197"/>
                    <a:pt x="64" y="171"/>
                  </a:cubicBezTo>
                  <a:cubicBezTo>
                    <a:pt x="57" y="153"/>
                    <a:pt x="52" y="134"/>
                    <a:pt x="43" y="117"/>
                  </a:cubicBezTo>
                  <a:cubicBezTo>
                    <a:pt x="34" y="99"/>
                    <a:pt x="21" y="82"/>
                    <a:pt x="14" y="65"/>
                  </a:cubicBezTo>
                  <a:cubicBezTo>
                    <a:pt x="0" y="34"/>
                    <a:pt x="18" y="0"/>
                    <a:pt x="35" y="2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838" y="834"/>
              <a:ext cx="235" cy="255"/>
            </a:xfrm>
            <a:custGeom>
              <a:avLst/>
              <a:gdLst>
                <a:gd name="T0" fmla="*/ 16 w 341"/>
                <a:gd name="T1" fmla="*/ 81 h 370"/>
                <a:gd name="T2" fmla="*/ 12 w 341"/>
                <a:gd name="T3" fmla="*/ 74 h 370"/>
                <a:gd name="T4" fmla="*/ 5 w 341"/>
                <a:gd name="T5" fmla="*/ 59 h 370"/>
                <a:gd name="T6" fmla="*/ 0 w 341"/>
                <a:gd name="T7" fmla="*/ 39 h 370"/>
                <a:gd name="T8" fmla="*/ 14 w 341"/>
                <a:gd name="T9" fmla="*/ 41 h 370"/>
                <a:gd name="T10" fmla="*/ 19 w 341"/>
                <a:gd name="T11" fmla="*/ 23 h 370"/>
                <a:gd name="T12" fmla="*/ 27 w 341"/>
                <a:gd name="T13" fmla="*/ 25 h 370"/>
                <a:gd name="T14" fmla="*/ 37 w 341"/>
                <a:gd name="T15" fmla="*/ 16 h 370"/>
                <a:gd name="T16" fmla="*/ 63 w 341"/>
                <a:gd name="T17" fmla="*/ 1 h 370"/>
                <a:gd name="T18" fmla="*/ 76 w 341"/>
                <a:gd name="T19" fmla="*/ 8 h 370"/>
                <a:gd name="T20" fmla="*/ 73 w 341"/>
                <a:gd name="T21" fmla="*/ 32 h 370"/>
                <a:gd name="T22" fmla="*/ 63 w 341"/>
                <a:gd name="T23" fmla="*/ 52 h 370"/>
                <a:gd name="T24" fmla="*/ 47 w 341"/>
                <a:gd name="T25" fmla="*/ 62 h 370"/>
                <a:gd name="T26" fmla="*/ 30 w 341"/>
                <a:gd name="T27" fmla="*/ 71 h 370"/>
                <a:gd name="T28" fmla="*/ 14 w 341"/>
                <a:gd name="T29" fmla="*/ 83 h 370"/>
                <a:gd name="T30" fmla="*/ 16 w 341"/>
                <a:gd name="T31" fmla="*/ 81 h 3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41" h="370">
                  <a:moveTo>
                    <a:pt x="70" y="357"/>
                  </a:moveTo>
                  <a:cubicBezTo>
                    <a:pt x="59" y="348"/>
                    <a:pt x="59" y="341"/>
                    <a:pt x="54" y="328"/>
                  </a:cubicBezTo>
                  <a:cubicBezTo>
                    <a:pt x="45" y="306"/>
                    <a:pt x="31" y="286"/>
                    <a:pt x="21" y="264"/>
                  </a:cubicBezTo>
                  <a:cubicBezTo>
                    <a:pt x="8" y="235"/>
                    <a:pt x="4" y="204"/>
                    <a:pt x="0" y="174"/>
                  </a:cubicBezTo>
                  <a:cubicBezTo>
                    <a:pt x="19" y="183"/>
                    <a:pt x="49" y="205"/>
                    <a:pt x="63" y="180"/>
                  </a:cubicBezTo>
                  <a:cubicBezTo>
                    <a:pt x="74" y="160"/>
                    <a:pt x="58" y="112"/>
                    <a:pt x="86" y="106"/>
                  </a:cubicBezTo>
                  <a:cubicBezTo>
                    <a:pt x="97" y="103"/>
                    <a:pt x="109" y="112"/>
                    <a:pt x="121" y="109"/>
                  </a:cubicBezTo>
                  <a:cubicBezTo>
                    <a:pt x="141" y="105"/>
                    <a:pt x="154" y="84"/>
                    <a:pt x="166" y="69"/>
                  </a:cubicBezTo>
                  <a:cubicBezTo>
                    <a:pt x="196" y="30"/>
                    <a:pt x="226" y="1"/>
                    <a:pt x="278" y="1"/>
                  </a:cubicBezTo>
                  <a:cubicBezTo>
                    <a:pt x="307" y="0"/>
                    <a:pt x="328" y="4"/>
                    <a:pt x="334" y="36"/>
                  </a:cubicBezTo>
                  <a:cubicBezTo>
                    <a:pt x="341" y="72"/>
                    <a:pt x="334" y="110"/>
                    <a:pt x="323" y="144"/>
                  </a:cubicBezTo>
                  <a:cubicBezTo>
                    <a:pt x="314" y="172"/>
                    <a:pt x="304" y="208"/>
                    <a:pt x="283" y="230"/>
                  </a:cubicBezTo>
                  <a:cubicBezTo>
                    <a:pt x="263" y="251"/>
                    <a:pt x="230" y="260"/>
                    <a:pt x="206" y="276"/>
                  </a:cubicBezTo>
                  <a:cubicBezTo>
                    <a:pt x="182" y="291"/>
                    <a:pt x="154" y="299"/>
                    <a:pt x="131" y="314"/>
                  </a:cubicBezTo>
                  <a:cubicBezTo>
                    <a:pt x="106" y="330"/>
                    <a:pt x="89" y="355"/>
                    <a:pt x="64" y="370"/>
                  </a:cubicBezTo>
                  <a:lnTo>
                    <a:pt x="70" y="357"/>
                  </a:ln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3093" y="993"/>
              <a:ext cx="135" cy="275"/>
            </a:xfrm>
            <a:custGeom>
              <a:avLst/>
              <a:gdLst>
                <a:gd name="T0" fmla="*/ 33 w 196"/>
                <a:gd name="T1" fmla="*/ 63 h 400"/>
                <a:gd name="T2" fmla="*/ 3 w 196"/>
                <a:gd name="T3" fmla="*/ 17 h 400"/>
                <a:gd name="T4" fmla="*/ 30 w 196"/>
                <a:gd name="T5" fmla="*/ 17 h 400"/>
                <a:gd name="T6" fmla="*/ 43 w 196"/>
                <a:gd name="T7" fmla="*/ 45 h 400"/>
                <a:gd name="T8" fmla="*/ 39 w 196"/>
                <a:gd name="T9" fmla="*/ 89 h 400"/>
                <a:gd name="T10" fmla="*/ 33 w 196"/>
                <a:gd name="T11" fmla="*/ 63 h 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6" h="400">
                  <a:moveTo>
                    <a:pt x="146" y="284"/>
                  </a:moveTo>
                  <a:cubicBezTo>
                    <a:pt x="135" y="222"/>
                    <a:pt x="30" y="138"/>
                    <a:pt x="14" y="78"/>
                  </a:cubicBezTo>
                  <a:cubicBezTo>
                    <a:pt x="0" y="26"/>
                    <a:pt x="71" y="0"/>
                    <a:pt x="131" y="79"/>
                  </a:cubicBezTo>
                  <a:cubicBezTo>
                    <a:pt x="157" y="113"/>
                    <a:pt x="182" y="159"/>
                    <a:pt x="190" y="201"/>
                  </a:cubicBezTo>
                  <a:cubicBezTo>
                    <a:pt x="196" y="227"/>
                    <a:pt x="189" y="375"/>
                    <a:pt x="174" y="400"/>
                  </a:cubicBezTo>
                  <a:lnTo>
                    <a:pt x="146" y="284"/>
                  </a:ln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2879" y="1035"/>
              <a:ext cx="489" cy="696"/>
            </a:xfrm>
            <a:custGeom>
              <a:avLst/>
              <a:gdLst>
                <a:gd name="T0" fmla="*/ 97 w 710"/>
                <a:gd name="T1" fmla="*/ 170 h 1009"/>
                <a:gd name="T2" fmla="*/ 137 w 710"/>
                <a:gd name="T3" fmla="*/ 223 h 1009"/>
                <a:gd name="T4" fmla="*/ 152 w 710"/>
                <a:gd name="T5" fmla="*/ 219 h 1009"/>
                <a:gd name="T6" fmla="*/ 152 w 710"/>
                <a:gd name="T7" fmla="*/ 189 h 1009"/>
                <a:gd name="T8" fmla="*/ 118 w 710"/>
                <a:gd name="T9" fmla="*/ 119 h 1009"/>
                <a:gd name="T10" fmla="*/ 76 w 710"/>
                <a:gd name="T11" fmla="*/ 62 h 1009"/>
                <a:gd name="T12" fmla="*/ 35 w 710"/>
                <a:gd name="T13" fmla="*/ 2 h 1009"/>
                <a:gd name="T14" fmla="*/ 1 w 710"/>
                <a:gd name="T15" fmla="*/ 23 h 1009"/>
                <a:gd name="T16" fmla="*/ 10 w 710"/>
                <a:gd name="T17" fmla="*/ 41 h 1009"/>
                <a:gd name="T18" fmla="*/ 97 w 710"/>
                <a:gd name="T19" fmla="*/ 170 h 10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0" h="1009">
                  <a:moveTo>
                    <a:pt x="432" y="749"/>
                  </a:moveTo>
                  <a:cubicBezTo>
                    <a:pt x="478" y="818"/>
                    <a:pt x="536" y="947"/>
                    <a:pt x="610" y="989"/>
                  </a:cubicBezTo>
                  <a:cubicBezTo>
                    <a:pt x="644" y="1009"/>
                    <a:pt x="645" y="998"/>
                    <a:pt x="675" y="968"/>
                  </a:cubicBezTo>
                  <a:cubicBezTo>
                    <a:pt x="710" y="933"/>
                    <a:pt x="687" y="875"/>
                    <a:pt x="675" y="835"/>
                  </a:cubicBezTo>
                  <a:cubicBezTo>
                    <a:pt x="659" y="778"/>
                    <a:pt x="566" y="570"/>
                    <a:pt x="522" y="524"/>
                  </a:cubicBezTo>
                  <a:cubicBezTo>
                    <a:pt x="441" y="439"/>
                    <a:pt x="432" y="342"/>
                    <a:pt x="337" y="274"/>
                  </a:cubicBezTo>
                  <a:cubicBezTo>
                    <a:pt x="243" y="207"/>
                    <a:pt x="194" y="152"/>
                    <a:pt x="155" y="10"/>
                  </a:cubicBezTo>
                  <a:cubicBezTo>
                    <a:pt x="114" y="0"/>
                    <a:pt x="13" y="83"/>
                    <a:pt x="7" y="100"/>
                  </a:cubicBezTo>
                  <a:cubicBezTo>
                    <a:pt x="0" y="121"/>
                    <a:pt x="31" y="166"/>
                    <a:pt x="46" y="180"/>
                  </a:cubicBezTo>
                  <a:cubicBezTo>
                    <a:pt x="219" y="347"/>
                    <a:pt x="365" y="651"/>
                    <a:pt x="432" y="749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2473" y="92"/>
              <a:ext cx="96" cy="35"/>
            </a:xfrm>
            <a:custGeom>
              <a:avLst/>
              <a:gdLst>
                <a:gd name="T0" fmla="*/ 13 w 139"/>
                <a:gd name="T1" fmla="*/ 8 h 52"/>
                <a:gd name="T2" fmla="*/ 7 w 139"/>
                <a:gd name="T3" fmla="*/ 6 h 52"/>
                <a:gd name="T4" fmla="*/ 19 w 139"/>
                <a:gd name="T5" fmla="*/ 4 h 52"/>
                <a:gd name="T6" fmla="*/ 30 w 139"/>
                <a:gd name="T7" fmla="*/ 2 h 52"/>
                <a:gd name="T8" fmla="*/ 28 w 139"/>
                <a:gd name="T9" fmla="*/ 6 h 52"/>
                <a:gd name="T10" fmla="*/ 25 w 139"/>
                <a:gd name="T11" fmla="*/ 6 h 52"/>
                <a:gd name="T12" fmla="*/ 13 w 139"/>
                <a:gd name="T13" fmla="*/ 8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52">
                  <a:moveTo>
                    <a:pt x="56" y="40"/>
                  </a:moveTo>
                  <a:cubicBezTo>
                    <a:pt x="44" y="44"/>
                    <a:pt x="0" y="52"/>
                    <a:pt x="29" y="28"/>
                  </a:cubicBezTo>
                  <a:cubicBezTo>
                    <a:pt x="41" y="19"/>
                    <a:pt x="65" y="25"/>
                    <a:pt x="81" y="20"/>
                  </a:cubicBezTo>
                  <a:cubicBezTo>
                    <a:pt x="100" y="14"/>
                    <a:pt x="114" y="0"/>
                    <a:pt x="135" y="10"/>
                  </a:cubicBezTo>
                  <a:cubicBezTo>
                    <a:pt x="139" y="13"/>
                    <a:pt x="128" y="27"/>
                    <a:pt x="126" y="28"/>
                  </a:cubicBezTo>
                  <a:cubicBezTo>
                    <a:pt x="118" y="33"/>
                    <a:pt x="116" y="29"/>
                    <a:pt x="109" y="30"/>
                  </a:cubicBezTo>
                  <a:cubicBezTo>
                    <a:pt x="91" y="32"/>
                    <a:pt x="74" y="34"/>
                    <a:pt x="56" y="40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2504" y="119"/>
              <a:ext cx="104" cy="84"/>
            </a:xfrm>
            <a:custGeom>
              <a:avLst/>
              <a:gdLst>
                <a:gd name="T0" fmla="*/ 30 w 152"/>
                <a:gd name="T1" fmla="*/ 20 h 121"/>
                <a:gd name="T2" fmla="*/ 18 w 152"/>
                <a:gd name="T3" fmla="*/ 22 h 121"/>
                <a:gd name="T4" fmla="*/ 10 w 152"/>
                <a:gd name="T5" fmla="*/ 27 h 121"/>
                <a:gd name="T6" fmla="*/ 3 w 152"/>
                <a:gd name="T7" fmla="*/ 23 h 121"/>
                <a:gd name="T8" fmla="*/ 11 w 152"/>
                <a:gd name="T9" fmla="*/ 17 h 121"/>
                <a:gd name="T10" fmla="*/ 0 w 152"/>
                <a:gd name="T11" fmla="*/ 14 h 121"/>
                <a:gd name="T12" fmla="*/ 16 w 152"/>
                <a:gd name="T13" fmla="*/ 12 h 121"/>
                <a:gd name="T14" fmla="*/ 25 w 152"/>
                <a:gd name="T15" fmla="*/ 0 h 121"/>
                <a:gd name="T16" fmla="*/ 30 w 152"/>
                <a:gd name="T17" fmla="*/ 2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121">
                  <a:moveTo>
                    <a:pt x="138" y="87"/>
                  </a:moveTo>
                  <a:cubicBezTo>
                    <a:pt x="123" y="103"/>
                    <a:pt x="105" y="91"/>
                    <a:pt x="86" y="93"/>
                  </a:cubicBezTo>
                  <a:cubicBezTo>
                    <a:pt x="62" y="96"/>
                    <a:pt x="59" y="112"/>
                    <a:pt x="42" y="117"/>
                  </a:cubicBezTo>
                  <a:cubicBezTo>
                    <a:pt x="31" y="121"/>
                    <a:pt x="7" y="114"/>
                    <a:pt x="13" y="100"/>
                  </a:cubicBezTo>
                  <a:cubicBezTo>
                    <a:pt x="18" y="89"/>
                    <a:pt x="46" y="93"/>
                    <a:pt x="49" y="72"/>
                  </a:cubicBezTo>
                  <a:cubicBezTo>
                    <a:pt x="34" y="64"/>
                    <a:pt x="11" y="74"/>
                    <a:pt x="0" y="60"/>
                  </a:cubicBezTo>
                  <a:cubicBezTo>
                    <a:pt x="12" y="42"/>
                    <a:pt x="54" y="58"/>
                    <a:pt x="72" y="51"/>
                  </a:cubicBezTo>
                  <a:cubicBezTo>
                    <a:pt x="88" y="45"/>
                    <a:pt x="118" y="23"/>
                    <a:pt x="116" y="0"/>
                  </a:cubicBezTo>
                  <a:cubicBezTo>
                    <a:pt x="116" y="0"/>
                    <a:pt x="152" y="72"/>
                    <a:pt x="138" y="87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2554" y="249"/>
              <a:ext cx="153" cy="179"/>
            </a:xfrm>
            <a:custGeom>
              <a:avLst/>
              <a:gdLst>
                <a:gd name="T0" fmla="*/ 11 w 222"/>
                <a:gd name="T1" fmla="*/ 2 h 260"/>
                <a:gd name="T2" fmla="*/ 3 w 222"/>
                <a:gd name="T3" fmla="*/ 12 h 260"/>
                <a:gd name="T4" fmla="*/ 11 w 222"/>
                <a:gd name="T5" fmla="*/ 6 h 260"/>
                <a:gd name="T6" fmla="*/ 29 w 222"/>
                <a:gd name="T7" fmla="*/ 7 h 260"/>
                <a:gd name="T8" fmla="*/ 12 w 222"/>
                <a:gd name="T9" fmla="*/ 13 h 260"/>
                <a:gd name="T10" fmla="*/ 28 w 222"/>
                <a:gd name="T11" fmla="*/ 15 h 260"/>
                <a:gd name="T12" fmla="*/ 19 w 222"/>
                <a:gd name="T13" fmla="*/ 30 h 260"/>
                <a:gd name="T14" fmla="*/ 27 w 222"/>
                <a:gd name="T15" fmla="*/ 28 h 260"/>
                <a:gd name="T16" fmla="*/ 23 w 222"/>
                <a:gd name="T17" fmla="*/ 39 h 260"/>
                <a:gd name="T18" fmla="*/ 33 w 222"/>
                <a:gd name="T19" fmla="*/ 43 h 260"/>
                <a:gd name="T20" fmla="*/ 50 w 222"/>
                <a:gd name="T21" fmla="*/ 59 h 260"/>
                <a:gd name="T22" fmla="*/ 37 w 222"/>
                <a:gd name="T23" fmla="*/ 27 h 260"/>
                <a:gd name="T24" fmla="*/ 30 w 222"/>
                <a:gd name="T25" fmla="*/ 6 h 260"/>
                <a:gd name="T26" fmla="*/ 11 w 222"/>
                <a:gd name="T27" fmla="*/ 2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2" h="260">
                  <a:moveTo>
                    <a:pt x="49" y="10"/>
                  </a:moveTo>
                  <a:cubicBezTo>
                    <a:pt x="27" y="18"/>
                    <a:pt x="0" y="62"/>
                    <a:pt x="11" y="54"/>
                  </a:cubicBezTo>
                  <a:cubicBezTo>
                    <a:pt x="27" y="43"/>
                    <a:pt x="33" y="31"/>
                    <a:pt x="48" y="25"/>
                  </a:cubicBezTo>
                  <a:cubicBezTo>
                    <a:pt x="76" y="13"/>
                    <a:pt x="101" y="22"/>
                    <a:pt x="129" y="29"/>
                  </a:cubicBezTo>
                  <a:cubicBezTo>
                    <a:pt x="119" y="53"/>
                    <a:pt x="70" y="48"/>
                    <a:pt x="51" y="60"/>
                  </a:cubicBezTo>
                  <a:cubicBezTo>
                    <a:pt x="62" y="85"/>
                    <a:pt x="105" y="44"/>
                    <a:pt x="122" y="67"/>
                  </a:cubicBezTo>
                  <a:cubicBezTo>
                    <a:pt x="138" y="90"/>
                    <a:pt x="82" y="109"/>
                    <a:pt x="85" y="130"/>
                  </a:cubicBezTo>
                  <a:cubicBezTo>
                    <a:pt x="95" y="129"/>
                    <a:pt x="111" y="123"/>
                    <a:pt x="118" y="126"/>
                  </a:cubicBezTo>
                  <a:cubicBezTo>
                    <a:pt x="116" y="142"/>
                    <a:pt x="94" y="157"/>
                    <a:pt x="106" y="172"/>
                  </a:cubicBezTo>
                  <a:cubicBezTo>
                    <a:pt x="115" y="182"/>
                    <a:pt x="136" y="183"/>
                    <a:pt x="148" y="193"/>
                  </a:cubicBezTo>
                  <a:cubicBezTo>
                    <a:pt x="172" y="214"/>
                    <a:pt x="193" y="242"/>
                    <a:pt x="219" y="260"/>
                  </a:cubicBezTo>
                  <a:cubicBezTo>
                    <a:pt x="222" y="213"/>
                    <a:pt x="176" y="166"/>
                    <a:pt x="162" y="121"/>
                  </a:cubicBezTo>
                  <a:cubicBezTo>
                    <a:pt x="153" y="90"/>
                    <a:pt x="153" y="52"/>
                    <a:pt x="134" y="24"/>
                  </a:cubicBezTo>
                  <a:cubicBezTo>
                    <a:pt x="118" y="0"/>
                    <a:pt x="74" y="1"/>
                    <a:pt x="49" y="10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2533" y="212"/>
              <a:ext cx="95" cy="28"/>
            </a:xfrm>
            <a:custGeom>
              <a:avLst/>
              <a:gdLst>
                <a:gd name="T0" fmla="*/ 31 w 137"/>
                <a:gd name="T1" fmla="*/ 8 h 41"/>
                <a:gd name="T2" fmla="*/ 13 w 137"/>
                <a:gd name="T3" fmla="*/ 3 h 41"/>
                <a:gd name="T4" fmla="*/ 6 w 137"/>
                <a:gd name="T5" fmla="*/ 8 h 41"/>
                <a:gd name="T6" fmla="*/ 3 w 137"/>
                <a:gd name="T7" fmla="*/ 5 h 41"/>
                <a:gd name="T8" fmla="*/ 10 w 137"/>
                <a:gd name="T9" fmla="*/ 2 h 41"/>
                <a:gd name="T10" fmla="*/ 18 w 137"/>
                <a:gd name="T11" fmla="*/ 1 h 41"/>
                <a:gd name="T12" fmla="*/ 32 w 137"/>
                <a:gd name="T13" fmla="*/ 9 h 41"/>
                <a:gd name="T14" fmla="*/ 31 w 137"/>
                <a:gd name="T15" fmla="*/ 8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" h="41">
                  <a:moveTo>
                    <a:pt x="136" y="35"/>
                  </a:moveTo>
                  <a:cubicBezTo>
                    <a:pt x="114" y="15"/>
                    <a:pt x="87" y="3"/>
                    <a:pt x="59" y="14"/>
                  </a:cubicBezTo>
                  <a:cubicBezTo>
                    <a:pt x="47" y="19"/>
                    <a:pt x="38" y="32"/>
                    <a:pt x="27" y="36"/>
                  </a:cubicBezTo>
                  <a:cubicBezTo>
                    <a:pt x="15" y="40"/>
                    <a:pt x="0" y="35"/>
                    <a:pt x="11" y="22"/>
                  </a:cubicBezTo>
                  <a:cubicBezTo>
                    <a:pt x="16" y="16"/>
                    <a:pt x="36" y="14"/>
                    <a:pt x="44" y="11"/>
                  </a:cubicBezTo>
                  <a:cubicBezTo>
                    <a:pt x="57" y="5"/>
                    <a:pt x="65" y="0"/>
                    <a:pt x="80" y="1"/>
                  </a:cubicBezTo>
                  <a:cubicBezTo>
                    <a:pt x="102" y="2"/>
                    <a:pt x="136" y="14"/>
                    <a:pt x="137" y="41"/>
                  </a:cubicBezTo>
                  <a:lnTo>
                    <a:pt x="136" y="35"/>
                  </a:ln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2460" y="483"/>
              <a:ext cx="57" cy="128"/>
            </a:xfrm>
            <a:custGeom>
              <a:avLst/>
              <a:gdLst>
                <a:gd name="T0" fmla="*/ 16 w 82"/>
                <a:gd name="T1" fmla="*/ 5 h 186"/>
                <a:gd name="T2" fmla="*/ 9 w 82"/>
                <a:gd name="T3" fmla="*/ 10 h 186"/>
                <a:gd name="T4" fmla="*/ 9 w 82"/>
                <a:gd name="T5" fmla="*/ 10 h 186"/>
                <a:gd name="T6" fmla="*/ 1 w 82"/>
                <a:gd name="T7" fmla="*/ 41 h 186"/>
                <a:gd name="T8" fmla="*/ 1 w 82"/>
                <a:gd name="T9" fmla="*/ 42 h 186"/>
                <a:gd name="T10" fmla="*/ 1 w 82"/>
                <a:gd name="T11" fmla="*/ 39 h 186"/>
                <a:gd name="T12" fmla="*/ 5 w 82"/>
                <a:gd name="T13" fmla="*/ 25 h 186"/>
                <a:gd name="T14" fmla="*/ 19 w 82"/>
                <a:gd name="T15" fmla="*/ 0 h 186"/>
                <a:gd name="T16" fmla="*/ 16 w 82"/>
                <a:gd name="T17" fmla="*/ 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186">
                  <a:moveTo>
                    <a:pt x="68" y="21"/>
                  </a:moveTo>
                  <a:cubicBezTo>
                    <a:pt x="60" y="31"/>
                    <a:pt x="51" y="39"/>
                    <a:pt x="41" y="46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39" y="79"/>
                    <a:pt x="0" y="141"/>
                    <a:pt x="3" y="181"/>
                  </a:cubicBezTo>
                  <a:cubicBezTo>
                    <a:pt x="3" y="182"/>
                    <a:pt x="3" y="184"/>
                    <a:pt x="3" y="186"/>
                  </a:cubicBezTo>
                  <a:cubicBezTo>
                    <a:pt x="3" y="181"/>
                    <a:pt x="4" y="176"/>
                    <a:pt x="4" y="174"/>
                  </a:cubicBezTo>
                  <a:cubicBezTo>
                    <a:pt x="7" y="153"/>
                    <a:pt x="14" y="132"/>
                    <a:pt x="22" y="113"/>
                  </a:cubicBezTo>
                  <a:cubicBezTo>
                    <a:pt x="38" y="73"/>
                    <a:pt x="62" y="38"/>
                    <a:pt x="82" y="0"/>
                  </a:cubicBezTo>
                  <a:cubicBezTo>
                    <a:pt x="78" y="6"/>
                    <a:pt x="73" y="14"/>
                    <a:pt x="68" y="21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2492" y="378"/>
              <a:ext cx="124" cy="416"/>
            </a:xfrm>
            <a:custGeom>
              <a:avLst/>
              <a:gdLst>
                <a:gd name="T0" fmla="*/ 35 w 180"/>
                <a:gd name="T1" fmla="*/ 54 h 604"/>
                <a:gd name="T2" fmla="*/ 27 w 180"/>
                <a:gd name="T3" fmla="*/ 19 h 604"/>
                <a:gd name="T4" fmla="*/ 1 w 180"/>
                <a:gd name="T5" fmla="*/ 6 h 604"/>
                <a:gd name="T6" fmla="*/ 1 w 180"/>
                <a:gd name="T7" fmla="*/ 6 h 604"/>
                <a:gd name="T8" fmla="*/ 0 w 180"/>
                <a:gd name="T9" fmla="*/ 8 h 604"/>
                <a:gd name="T10" fmla="*/ 13 w 180"/>
                <a:gd name="T11" fmla="*/ 6 h 604"/>
                <a:gd name="T12" fmla="*/ 23 w 180"/>
                <a:gd name="T13" fmla="*/ 16 h 604"/>
                <a:gd name="T14" fmla="*/ 27 w 180"/>
                <a:gd name="T15" fmla="*/ 25 h 604"/>
                <a:gd name="T16" fmla="*/ 28 w 180"/>
                <a:gd name="T17" fmla="*/ 32 h 604"/>
                <a:gd name="T18" fmla="*/ 31 w 180"/>
                <a:gd name="T19" fmla="*/ 41 h 604"/>
                <a:gd name="T20" fmla="*/ 31 w 180"/>
                <a:gd name="T21" fmla="*/ 49 h 604"/>
                <a:gd name="T22" fmla="*/ 37 w 180"/>
                <a:gd name="T23" fmla="*/ 67 h 604"/>
                <a:gd name="T24" fmla="*/ 31 w 180"/>
                <a:gd name="T25" fmla="*/ 63 h 604"/>
                <a:gd name="T26" fmla="*/ 25 w 180"/>
                <a:gd name="T27" fmla="*/ 61 h 604"/>
                <a:gd name="T28" fmla="*/ 31 w 180"/>
                <a:gd name="T29" fmla="*/ 64 h 604"/>
                <a:gd name="T30" fmla="*/ 38 w 180"/>
                <a:gd name="T31" fmla="*/ 71 h 604"/>
                <a:gd name="T32" fmla="*/ 39 w 180"/>
                <a:gd name="T33" fmla="*/ 76 h 604"/>
                <a:gd name="T34" fmla="*/ 39 w 180"/>
                <a:gd name="T35" fmla="*/ 98 h 604"/>
                <a:gd name="T36" fmla="*/ 39 w 180"/>
                <a:gd name="T37" fmla="*/ 105 h 604"/>
                <a:gd name="T38" fmla="*/ 39 w 180"/>
                <a:gd name="T39" fmla="*/ 109 h 604"/>
                <a:gd name="T40" fmla="*/ 37 w 180"/>
                <a:gd name="T41" fmla="*/ 113 h 604"/>
                <a:gd name="T42" fmla="*/ 37 w 180"/>
                <a:gd name="T43" fmla="*/ 116 h 604"/>
                <a:gd name="T44" fmla="*/ 36 w 180"/>
                <a:gd name="T45" fmla="*/ 121 h 604"/>
                <a:gd name="T46" fmla="*/ 37 w 180"/>
                <a:gd name="T47" fmla="*/ 123 h 604"/>
                <a:gd name="T48" fmla="*/ 39 w 180"/>
                <a:gd name="T49" fmla="*/ 136 h 604"/>
                <a:gd name="T50" fmla="*/ 41 w 180"/>
                <a:gd name="T51" fmla="*/ 129 h 604"/>
                <a:gd name="T52" fmla="*/ 39 w 180"/>
                <a:gd name="T53" fmla="*/ 120 h 604"/>
                <a:gd name="T54" fmla="*/ 39 w 180"/>
                <a:gd name="T55" fmla="*/ 103 h 604"/>
                <a:gd name="T56" fmla="*/ 39 w 180"/>
                <a:gd name="T57" fmla="*/ 84 h 604"/>
                <a:gd name="T58" fmla="*/ 39 w 180"/>
                <a:gd name="T59" fmla="*/ 70 h 604"/>
                <a:gd name="T60" fmla="*/ 35 w 180"/>
                <a:gd name="T61" fmla="*/ 54 h 6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0" h="604">
                  <a:moveTo>
                    <a:pt x="157" y="240"/>
                  </a:moveTo>
                  <a:cubicBezTo>
                    <a:pt x="147" y="189"/>
                    <a:pt x="138" y="132"/>
                    <a:pt x="117" y="84"/>
                  </a:cubicBezTo>
                  <a:cubicBezTo>
                    <a:pt x="96" y="36"/>
                    <a:pt x="52" y="0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4" y="30"/>
                    <a:pt x="2" y="32"/>
                    <a:pt x="0" y="34"/>
                  </a:cubicBezTo>
                  <a:cubicBezTo>
                    <a:pt x="26" y="18"/>
                    <a:pt x="41" y="20"/>
                    <a:pt x="57" y="27"/>
                  </a:cubicBezTo>
                  <a:cubicBezTo>
                    <a:pt x="80" y="36"/>
                    <a:pt x="89" y="52"/>
                    <a:pt x="100" y="73"/>
                  </a:cubicBezTo>
                  <a:cubicBezTo>
                    <a:pt x="106" y="83"/>
                    <a:pt x="113" y="99"/>
                    <a:pt x="118" y="111"/>
                  </a:cubicBezTo>
                  <a:cubicBezTo>
                    <a:pt x="122" y="121"/>
                    <a:pt x="120" y="132"/>
                    <a:pt x="124" y="143"/>
                  </a:cubicBezTo>
                  <a:cubicBezTo>
                    <a:pt x="129" y="155"/>
                    <a:pt x="136" y="165"/>
                    <a:pt x="138" y="179"/>
                  </a:cubicBezTo>
                  <a:cubicBezTo>
                    <a:pt x="139" y="192"/>
                    <a:pt x="138" y="205"/>
                    <a:pt x="140" y="218"/>
                  </a:cubicBezTo>
                  <a:cubicBezTo>
                    <a:pt x="146" y="242"/>
                    <a:pt x="166" y="280"/>
                    <a:pt x="164" y="302"/>
                  </a:cubicBezTo>
                  <a:cubicBezTo>
                    <a:pt x="159" y="294"/>
                    <a:pt x="148" y="282"/>
                    <a:pt x="137" y="278"/>
                  </a:cubicBezTo>
                  <a:cubicBezTo>
                    <a:pt x="126" y="274"/>
                    <a:pt x="112" y="266"/>
                    <a:pt x="111" y="272"/>
                  </a:cubicBezTo>
                  <a:cubicBezTo>
                    <a:pt x="112" y="276"/>
                    <a:pt x="131" y="281"/>
                    <a:pt x="137" y="285"/>
                  </a:cubicBezTo>
                  <a:cubicBezTo>
                    <a:pt x="148" y="291"/>
                    <a:pt x="170" y="301"/>
                    <a:pt x="168" y="315"/>
                  </a:cubicBezTo>
                  <a:cubicBezTo>
                    <a:pt x="167" y="321"/>
                    <a:pt x="173" y="331"/>
                    <a:pt x="172" y="338"/>
                  </a:cubicBezTo>
                  <a:cubicBezTo>
                    <a:pt x="171" y="386"/>
                    <a:pt x="173" y="432"/>
                    <a:pt x="173" y="437"/>
                  </a:cubicBezTo>
                  <a:cubicBezTo>
                    <a:pt x="173" y="443"/>
                    <a:pt x="172" y="458"/>
                    <a:pt x="172" y="465"/>
                  </a:cubicBezTo>
                  <a:cubicBezTo>
                    <a:pt x="172" y="472"/>
                    <a:pt x="173" y="478"/>
                    <a:pt x="170" y="484"/>
                  </a:cubicBezTo>
                  <a:cubicBezTo>
                    <a:pt x="167" y="491"/>
                    <a:pt x="166" y="494"/>
                    <a:pt x="166" y="502"/>
                  </a:cubicBezTo>
                  <a:cubicBezTo>
                    <a:pt x="166" y="509"/>
                    <a:pt x="167" y="508"/>
                    <a:pt x="165" y="515"/>
                  </a:cubicBezTo>
                  <a:cubicBezTo>
                    <a:pt x="163" y="523"/>
                    <a:pt x="163" y="532"/>
                    <a:pt x="159" y="538"/>
                  </a:cubicBezTo>
                  <a:cubicBezTo>
                    <a:pt x="154" y="544"/>
                    <a:pt x="159" y="553"/>
                    <a:pt x="164" y="543"/>
                  </a:cubicBezTo>
                  <a:cubicBezTo>
                    <a:pt x="175" y="529"/>
                    <a:pt x="165" y="600"/>
                    <a:pt x="174" y="603"/>
                  </a:cubicBezTo>
                  <a:cubicBezTo>
                    <a:pt x="178" y="604"/>
                    <a:pt x="178" y="576"/>
                    <a:pt x="178" y="573"/>
                  </a:cubicBezTo>
                  <a:cubicBezTo>
                    <a:pt x="178" y="559"/>
                    <a:pt x="175" y="547"/>
                    <a:pt x="173" y="534"/>
                  </a:cubicBezTo>
                  <a:cubicBezTo>
                    <a:pt x="169" y="508"/>
                    <a:pt x="174" y="481"/>
                    <a:pt x="176" y="455"/>
                  </a:cubicBezTo>
                  <a:cubicBezTo>
                    <a:pt x="177" y="431"/>
                    <a:pt x="173" y="398"/>
                    <a:pt x="174" y="373"/>
                  </a:cubicBezTo>
                  <a:cubicBezTo>
                    <a:pt x="174" y="350"/>
                    <a:pt x="180" y="340"/>
                    <a:pt x="170" y="309"/>
                  </a:cubicBezTo>
                  <a:cubicBezTo>
                    <a:pt x="163" y="285"/>
                    <a:pt x="162" y="264"/>
                    <a:pt x="157" y="240"/>
                  </a:cubicBezTo>
                  <a:close/>
                </a:path>
              </a:pathLst>
            </a:custGeom>
            <a:solidFill>
              <a:srgbClr val="965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2447" y="-25"/>
              <a:ext cx="121" cy="435"/>
            </a:xfrm>
            <a:custGeom>
              <a:avLst/>
              <a:gdLst>
                <a:gd name="T0" fmla="*/ 17 w 175"/>
                <a:gd name="T1" fmla="*/ 75 h 632"/>
                <a:gd name="T2" fmla="*/ 8 w 175"/>
                <a:gd name="T3" fmla="*/ 46 h 632"/>
                <a:gd name="T4" fmla="*/ 3 w 175"/>
                <a:gd name="T5" fmla="*/ 16 h 632"/>
                <a:gd name="T6" fmla="*/ 8 w 175"/>
                <a:gd name="T7" fmla="*/ 0 h 632"/>
                <a:gd name="T8" fmla="*/ 6 w 175"/>
                <a:gd name="T9" fmla="*/ 42 h 632"/>
                <a:gd name="T10" fmla="*/ 16 w 175"/>
                <a:gd name="T11" fmla="*/ 78 h 632"/>
                <a:gd name="T12" fmla="*/ 34 w 175"/>
                <a:gd name="T13" fmla="*/ 126 h 632"/>
                <a:gd name="T14" fmla="*/ 40 w 175"/>
                <a:gd name="T15" fmla="*/ 142 h 632"/>
                <a:gd name="T16" fmla="*/ 40 w 175"/>
                <a:gd name="T17" fmla="*/ 142 h 632"/>
                <a:gd name="T18" fmla="*/ 25 w 175"/>
                <a:gd name="T19" fmla="*/ 103 h 632"/>
                <a:gd name="T20" fmla="*/ 17 w 175"/>
                <a:gd name="T21" fmla="*/ 75 h 6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5" h="632">
                  <a:moveTo>
                    <a:pt x="74" y="335"/>
                  </a:moveTo>
                  <a:cubicBezTo>
                    <a:pt x="66" y="291"/>
                    <a:pt x="46" y="250"/>
                    <a:pt x="37" y="206"/>
                  </a:cubicBezTo>
                  <a:cubicBezTo>
                    <a:pt x="28" y="162"/>
                    <a:pt x="15" y="118"/>
                    <a:pt x="15" y="73"/>
                  </a:cubicBezTo>
                  <a:cubicBezTo>
                    <a:pt x="15" y="46"/>
                    <a:pt x="22" y="21"/>
                    <a:pt x="34" y="0"/>
                  </a:cubicBezTo>
                  <a:cubicBezTo>
                    <a:pt x="0" y="36"/>
                    <a:pt x="10" y="89"/>
                    <a:pt x="27" y="186"/>
                  </a:cubicBezTo>
                  <a:cubicBezTo>
                    <a:pt x="36" y="238"/>
                    <a:pt x="50" y="271"/>
                    <a:pt x="69" y="349"/>
                  </a:cubicBezTo>
                  <a:cubicBezTo>
                    <a:pt x="88" y="426"/>
                    <a:pt x="121" y="495"/>
                    <a:pt x="148" y="562"/>
                  </a:cubicBezTo>
                  <a:cubicBezTo>
                    <a:pt x="156" y="579"/>
                    <a:pt x="165" y="605"/>
                    <a:pt x="175" y="632"/>
                  </a:cubicBezTo>
                  <a:cubicBezTo>
                    <a:pt x="175" y="632"/>
                    <a:pt x="175" y="632"/>
                    <a:pt x="175" y="632"/>
                  </a:cubicBezTo>
                  <a:cubicBezTo>
                    <a:pt x="169" y="606"/>
                    <a:pt x="122" y="487"/>
                    <a:pt x="109" y="456"/>
                  </a:cubicBezTo>
                  <a:cubicBezTo>
                    <a:pt x="91" y="416"/>
                    <a:pt x="82" y="378"/>
                    <a:pt x="74" y="335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2683" y="319"/>
              <a:ext cx="150" cy="120"/>
            </a:xfrm>
            <a:custGeom>
              <a:avLst/>
              <a:gdLst>
                <a:gd name="T0" fmla="*/ 49 w 218"/>
                <a:gd name="T1" fmla="*/ 27 h 174"/>
                <a:gd name="T2" fmla="*/ 29 w 218"/>
                <a:gd name="T3" fmla="*/ 37 h 174"/>
                <a:gd name="T4" fmla="*/ 0 w 218"/>
                <a:gd name="T5" fmla="*/ 0 h 174"/>
                <a:gd name="T6" fmla="*/ 30 w 218"/>
                <a:gd name="T7" fmla="*/ 39 h 174"/>
                <a:gd name="T8" fmla="*/ 45 w 218"/>
                <a:gd name="T9" fmla="*/ 32 h 174"/>
                <a:gd name="T10" fmla="*/ 49 w 218"/>
                <a:gd name="T11" fmla="*/ 27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8" h="174">
                  <a:moveTo>
                    <a:pt x="218" y="120"/>
                  </a:moveTo>
                  <a:cubicBezTo>
                    <a:pt x="192" y="136"/>
                    <a:pt x="167" y="174"/>
                    <a:pt x="128" y="163"/>
                  </a:cubicBezTo>
                  <a:cubicBezTo>
                    <a:pt x="87" y="151"/>
                    <a:pt x="27" y="98"/>
                    <a:pt x="0" y="0"/>
                  </a:cubicBezTo>
                  <a:cubicBezTo>
                    <a:pt x="14" y="76"/>
                    <a:pt x="86" y="172"/>
                    <a:pt x="135" y="170"/>
                  </a:cubicBezTo>
                  <a:cubicBezTo>
                    <a:pt x="160" y="169"/>
                    <a:pt x="181" y="154"/>
                    <a:pt x="199" y="138"/>
                  </a:cubicBezTo>
                  <a:cubicBezTo>
                    <a:pt x="201" y="136"/>
                    <a:pt x="210" y="128"/>
                    <a:pt x="218" y="120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3031" y="442"/>
              <a:ext cx="85" cy="38"/>
            </a:xfrm>
            <a:custGeom>
              <a:avLst/>
              <a:gdLst>
                <a:gd name="T0" fmla="*/ 21 w 123"/>
                <a:gd name="T1" fmla="*/ 12 h 56"/>
                <a:gd name="T2" fmla="*/ 28 w 123"/>
                <a:gd name="T3" fmla="*/ 7 h 56"/>
                <a:gd name="T4" fmla="*/ 17 w 123"/>
                <a:gd name="T5" fmla="*/ 10 h 56"/>
                <a:gd name="T6" fmla="*/ 0 w 123"/>
                <a:gd name="T7" fmla="*/ 0 h 56"/>
                <a:gd name="T8" fmla="*/ 10 w 123"/>
                <a:gd name="T9" fmla="*/ 8 h 56"/>
                <a:gd name="T10" fmla="*/ 21 w 123"/>
                <a:gd name="T11" fmla="*/ 12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" h="56">
                  <a:moveTo>
                    <a:pt x="89" y="54"/>
                  </a:moveTo>
                  <a:cubicBezTo>
                    <a:pt x="100" y="52"/>
                    <a:pt x="113" y="44"/>
                    <a:pt x="123" y="36"/>
                  </a:cubicBezTo>
                  <a:cubicBezTo>
                    <a:pt x="104" y="40"/>
                    <a:pt x="93" y="51"/>
                    <a:pt x="72" y="43"/>
                  </a:cubicBezTo>
                  <a:cubicBezTo>
                    <a:pt x="36" y="28"/>
                    <a:pt x="20" y="12"/>
                    <a:pt x="0" y="0"/>
                  </a:cubicBezTo>
                  <a:cubicBezTo>
                    <a:pt x="13" y="13"/>
                    <a:pt x="23" y="25"/>
                    <a:pt x="43" y="40"/>
                  </a:cubicBezTo>
                  <a:cubicBezTo>
                    <a:pt x="56" y="50"/>
                    <a:pt x="71" y="56"/>
                    <a:pt x="89" y="54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2920" y="433"/>
              <a:ext cx="52" cy="25"/>
            </a:xfrm>
            <a:custGeom>
              <a:avLst/>
              <a:gdLst>
                <a:gd name="T0" fmla="*/ 17 w 75"/>
                <a:gd name="T1" fmla="*/ 2 h 36"/>
                <a:gd name="T2" fmla="*/ 7 w 75"/>
                <a:gd name="T3" fmla="*/ 3 h 36"/>
                <a:gd name="T4" fmla="*/ 0 w 75"/>
                <a:gd name="T5" fmla="*/ 0 h 36"/>
                <a:gd name="T6" fmla="*/ 17 w 75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36">
                  <a:moveTo>
                    <a:pt x="75" y="8"/>
                  </a:moveTo>
                  <a:cubicBezTo>
                    <a:pt x="65" y="14"/>
                    <a:pt x="54" y="20"/>
                    <a:pt x="30" y="15"/>
                  </a:cubicBezTo>
                  <a:cubicBezTo>
                    <a:pt x="18" y="12"/>
                    <a:pt x="8" y="7"/>
                    <a:pt x="0" y="0"/>
                  </a:cubicBezTo>
                  <a:cubicBezTo>
                    <a:pt x="30" y="27"/>
                    <a:pt x="57" y="36"/>
                    <a:pt x="75" y="8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Freeform 48"/>
            <p:cNvSpPr>
              <a:spLocks noEditPoints="1"/>
            </p:cNvSpPr>
            <p:nvPr/>
          </p:nvSpPr>
          <p:spPr bwMode="auto">
            <a:xfrm>
              <a:off x="2463" y="563"/>
              <a:ext cx="703" cy="1409"/>
            </a:xfrm>
            <a:custGeom>
              <a:avLst/>
              <a:gdLst>
                <a:gd name="T0" fmla="*/ 9 w 1020"/>
                <a:gd name="T1" fmla="*/ 6 h 2046"/>
                <a:gd name="T2" fmla="*/ 5 w 1020"/>
                <a:gd name="T3" fmla="*/ 13 h 2046"/>
                <a:gd name="T4" fmla="*/ 1 w 1020"/>
                <a:gd name="T5" fmla="*/ 17 h 2046"/>
                <a:gd name="T6" fmla="*/ 0 w 1020"/>
                <a:gd name="T7" fmla="*/ 17 h 2046"/>
                <a:gd name="T8" fmla="*/ 21 w 1020"/>
                <a:gd name="T9" fmla="*/ 62 h 2046"/>
                <a:gd name="T10" fmla="*/ 30 w 1020"/>
                <a:gd name="T11" fmla="*/ 93 h 2046"/>
                <a:gd name="T12" fmla="*/ 81 w 1020"/>
                <a:gd name="T13" fmla="*/ 161 h 2046"/>
                <a:gd name="T14" fmla="*/ 103 w 1020"/>
                <a:gd name="T15" fmla="*/ 179 h 2046"/>
                <a:gd name="T16" fmla="*/ 134 w 1020"/>
                <a:gd name="T17" fmla="*/ 234 h 2046"/>
                <a:gd name="T18" fmla="*/ 203 w 1020"/>
                <a:gd name="T19" fmla="*/ 399 h 2046"/>
                <a:gd name="T20" fmla="*/ 224 w 1020"/>
                <a:gd name="T21" fmla="*/ 460 h 2046"/>
                <a:gd name="T22" fmla="*/ 230 w 1020"/>
                <a:gd name="T23" fmla="*/ 455 h 2046"/>
                <a:gd name="T24" fmla="*/ 227 w 1020"/>
                <a:gd name="T25" fmla="*/ 443 h 2046"/>
                <a:gd name="T26" fmla="*/ 213 w 1020"/>
                <a:gd name="T27" fmla="*/ 412 h 2046"/>
                <a:gd name="T28" fmla="*/ 190 w 1020"/>
                <a:gd name="T29" fmla="*/ 362 h 2046"/>
                <a:gd name="T30" fmla="*/ 172 w 1020"/>
                <a:gd name="T31" fmla="*/ 313 h 2046"/>
                <a:gd name="T32" fmla="*/ 150 w 1020"/>
                <a:gd name="T33" fmla="*/ 266 h 2046"/>
                <a:gd name="T34" fmla="*/ 132 w 1020"/>
                <a:gd name="T35" fmla="*/ 219 h 2046"/>
                <a:gd name="T36" fmla="*/ 91 w 1020"/>
                <a:gd name="T37" fmla="*/ 167 h 2046"/>
                <a:gd name="T38" fmla="*/ 74 w 1020"/>
                <a:gd name="T39" fmla="*/ 151 h 2046"/>
                <a:gd name="T40" fmla="*/ 28 w 1020"/>
                <a:gd name="T41" fmla="*/ 85 h 2046"/>
                <a:gd name="T42" fmla="*/ 23 w 1020"/>
                <a:gd name="T43" fmla="*/ 63 h 2046"/>
                <a:gd name="T44" fmla="*/ 14 w 1020"/>
                <a:gd name="T45" fmla="*/ 45 h 2046"/>
                <a:gd name="T46" fmla="*/ 10 w 1020"/>
                <a:gd name="T47" fmla="*/ 36 h 2046"/>
                <a:gd name="T48" fmla="*/ 7 w 1020"/>
                <a:gd name="T49" fmla="*/ 28 h 2046"/>
                <a:gd name="T50" fmla="*/ 10 w 1020"/>
                <a:gd name="T51" fmla="*/ 19 h 2046"/>
                <a:gd name="T52" fmla="*/ 5 w 1020"/>
                <a:gd name="T53" fmla="*/ 27 h 2046"/>
                <a:gd name="T54" fmla="*/ 3 w 1020"/>
                <a:gd name="T55" fmla="*/ 23 h 2046"/>
                <a:gd name="T56" fmla="*/ 4 w 1020"/>
                <a:gd name="T57" fmla="*/ 20 h 2046"/>
                <a:gd name="T58" fmla="*/ 7 w 1020"/>
                <a:gd name="T59" fmla="*/ 13 h 2046"/>
                <a:gd name="T60" fmla="*/ 10 w 1020"/>
                <a:gd name="T61" fmla="*/ 7 h 2046"/>
                <a:gd name="T62" fmla="*/ 14 w 1020"/>
                <a:gd name="T63" fmla="*/ 0 h 2046"/>
                <a:gd name="T64" fmla="*/ 9 w 1020"/>
                <a:gd name="T65" fmla="*/ 6 h 2046"/>
                <a:gd name="T66" fmla="*/ 77 w 1020"/>
                <a:gd name="T67" fmla="*/ 156 h 2046"/>
                <a:gd name="T68" fmla="*/ 78 w 1020"/>
                <a:gd name="T69" fmla="*/ 157 h 2046"/>
                <a:gd name="T70" fmla="*/ 77 w 1020"/>
                <a:gd name="T71" fmla="*/ 156 h 2046"/>
                <a:gd name="T72" fmla="*/ 77 w 1020"/>
                <a:gd name="T73" fmla="*/ 156 h 20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0" h="2046">
                  <a:moveTo>
                    <a:pt x="40" y="28"/>
                  </a:moveTo>
                  <a:cubicBezTo>
                    <a:pt x="33" y="38"/>
                    <a:pt x="28" y="49"/>
                    <a:pt x="22" y="60"/>
                  </a:cubicBezTo>
                  <a:cubicBezTo>
                    <a:pt x="20" y="64"/>
                    <a:pt x="11" y="80"/>
                    <a:pt x="4" y="79"/>
                  </a:cubicBezTo>
                  <a:cubicBezTo>
                    <a:pt x="2" y="79"/>
                    <a:pt x="1" y="78"/>
                    <a:pt x="0" y="76"/>
                  </a:cubicBezTo>
                  <a:cubicBezTo>
                    <a:pt x="13" y="138"/>
                    <a:pt x="90" y="256"/>
                    <a:pt x="94" y="276"/>
                  </a:cubicBezTo>
                  <a:cubicBezTo>
                    <a:pt x="99" y="298"/>
                    <a:pt x="112" y="385"/>
                    <a:pt x="132" y="413"/>
                  </a:cubicBezTo>
                  <a:cubicBezTo>
                    <a:pt x="158" y="452"/>
                    <a:pt x="303" y="666"/>
                    <a:pt x="359" y="716"/>
                  </a:cubicBezTo>
                  <a:cubicBezTo>
                    <a:pt x="390" y="753"/>
                    <a:pt x="430" y="773"/>
                    <a:pt x="456" y="795"/>
                  </a:cubicBezTo>
                  <a:cubicBezTo>
                    <a:pt x="487" y="820"/>
                    <a:pt x="546" y="917"/>
                    <a:pt x="596" y="1042"/>
                  </a:cubicBezTo>
                  <a:cubicBezTo>
                    <a:pt x="646" y="1166"/>
                    <a:pt x="899" y="1774"/>
                    <a:pt x="899" y="1774"/>
                  </a:cubicBezTo>
                  <a:cubicBezTo>
                    <a:pt x="936" y="1865"/>
                    <a:pt x="971" y="1983"/>
                    <a:pt x="994" y="2046"/>
                  </a:cubicBezTo>
                  <a:cubicBezTo>
                    <a:pt x="1000" y="2041"/>
                    <a:pt x="1009" y="2033"/>
                    <a:pt x="1020" y="2022"/>
                  </a:cubicBezTo>
                  <a:cubicBezTo>
                    <a:pt x="1016" y="2002"/>
                    <a:pt x="1007" y="1980"/>
                    <a:pt x="1004" y="1971"/>
                  </a:cubicBezTo>
                  <a:cubicBezTo>
                    <a:pt x="988" y="1923"/>
                    <a:pt x="966" y="1876"/>
                    <a:pt x="944" y="1830"/>
                  </a:cubicBezTo>
                  <a:cubicBezTo>
                    <a:pt x="908" y="1756"/>
                    <a:pt x="868" y="1684"/>
                    <a:pt x="840" y="1606"/>
                  </a:cubicBezTo>
                  <a:cubicBezTo>
                    <a:pt x="814" y="1534"/>
                    <a:pt x="793" y="1462"/>
                    <a:pt x="763" y="1392"/>
                  </a:cubicBezTo>
                  <a:cubicBezTo>
                    <a:pt x="733" y="1320"/>
                    <a:pt x="696" y="1252"/>
                    <a:pt x="666" y="1180"/>
                  </a:cubicBezTo>
                  <a:cubicBezTo>
                    <a:pt x="638" y="1113"/>
                    <a:pt x="619" y="1042"/>
                    <a:pt x="588" y="975"/>
                  </a:cubicBezTo>
                  <a:cubicBezTo>
                    <a:pt x="520" y="827"/>
                    <a:pt x="489" y="792"/>
                    <a:pt x="405" y="742"/>
                  </a:cubicBezTo>
                  <a:cubicBezTo>
                    <a:pt x="375" y="724"/>
                    <a:pt x="352" y="703"/>
                    <a:pt x="326" y="671"/>
                  </a:cubicBezTo>
                  <a:cubicBezTo>
                    <a:pt x="227" y="545"/>
                    <a:pt x="129" y="394"/>
                    <a:pt x="126" y="380"/>
                  </a:cubicBezTo>
                  <a:cubicBezTo>
                    <a:pt x="119" y="347"/>
                    <a:pt x="115" y="313"/>
                    <a:pt x="103" y="281"/>
                  </a:cubicBezTo>
                  <a:cubicBezTo>
                    <a:pt x="93" y="252"/>
                    <a:pt x="74" y="228"/>
                    <a:pt x="62" y="200"/>
                  </a:cubicBezTo>
                  <a:cubicBezTo>
                    <a:pt x="55" y="187"/>
                    <a:pt x="51" y="172"/>
                    <a:pt x="44" y="159"/>
                  </a:cubicBezTo>
                  <a:cubicBezTo>
                    <a:pt x="37" y="147"/>
                    <a:pt x="28" y="137"/>
                    <a:pt x="32" y="123"/>
                  </a:cubicBezTo>
                  <a:cubicBezTo>
                    <a:pt x="33" y="116"/>
                    <a:pt x="49" y="93"/>
                    <a:pt x="43" y="87"/>
                  </a:cubicBezTo>
                  <a:cubicBezTo>
                    <a:pt x="34" y="78"/>
                    <a:pt x="22" y="114"/>
                    <a:pt x="21" y="118"/>
                  </a:cubicBezTo>
                  <a:cubicBezTo>
                    <a:pt x="18" y="116"/>
                    <a:pt x="16" y="107"/>
                    <a:pt x="15" y="104"/>
                  </a:cubicBezTo>
                  <a:cubicBezTo>
                    <a:pt x="13" y="98"/>
                    <a:pt x="14" y="94"/>
                    <a:pt x="16" y="89"/>
                  </a:cubicBezTo>
                  <a:cubicBezTo>
                    <a:pt x="20" y="78"/>
                    <a:pt x="26" y="68"/>
                    <a:pt x="32" y="59"/>
                  </a:cubicBezTo>
                  <a:cubicBezTo>
                    <a:pt x="37" y="50"/>
                    <a:pt x="40" y="39"/>
                    <a:pt x="47" y="30"/>
                  </a:cubicBezTo>
                  <a:cubicBezTo>
                    <a:pt x="52" y="24"/>
                    <a:pt x="71" y="9"/>
                    <a:pt x="65" y="0"/>
                  </a:cubicBezTo>
                  <a:cubicBezTo>
                    <a:pt x="56" y="9"/>
                    <a:pt x="47" y="18"/>
                    <a:pt x="40" y="28"/>
                  </a:cubicBezTo>
                  <a:close/>
                  <a:moveTo>
                    <a:pt x="344" y="695"/>
                  </a:moveTo>
                  <a:cubicBezTo>
                    <a:pt x="345" y="695"/>
                    <a:pt x="345" y="696"/>
                    <a:pt x="346" y="697"/>
                  </a:cubicBezTo>
                  <a:cubicBezTo>
                    <a:pt x="344" y="695"/>
                    <a:pt x="343" y="694"/>
                    <a:pt x="342" y="692"/>
                  </a:cubicBezTo>
                  <a:cubicBezTo>
                    <a:pt x="343" y="693"/>
                    <a:pt x="343" y="694"/>
                    <a:pt x="344" y="695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2479" y="30"/>
              <a:ext cx="92" cy="68"/>
            </a:xfrm>
            <a:custGeom>
              <a:avLst/>
              <a:gdLst>
                <a:gd name="T0" fmla="*/ 1 w 134"/>
                <a:gd name="T1" fmla="*/ 10 h 98"/>
                <a:gd name="T2" fmla="*/ 14 w 134"/>
                <a:gd name="T3" fmla="*/ 12 h 98"/>
                <a:gd name="T4" fmla="*/ 25 w 134"/>
                <a:gd name="T5" fmla="*/ 0 h 98"/>
                <a:gd name="T6" fmla="*/ 28 w 134"/>
                <a:gd name="T7" fmla="*/ 8 h 98"/>
                <a:gd name="T8" fmla="*/ 30 w 134"/>
                <a:gd name="T9" fmla="*/ 13 h 98"/>
                <a:gd name="T10" fmla="*/ 17 w 134"/>
                <a:gd name="T11" fmla="*/ 13 h 98"/>
                <a:gd name="T12" fmla="*/ 5 w 134"/>
                <a:gd name="T13" fmla="*/ 23 h 98"/>
                <a:gd name="T14" fmla="*/ 1 w 134"/>
                <a:gd name="T15" fmla="*/ 18 h 98"/>
                <a:gd name="T16" fmla="*/ 1 w 134"/>
                <a:gd name="T17" fmla="*/ 10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98">
                  <a:moveTo>
                    <a:pt x="1" y="42"/>
                  </a:moveTo>
                  <a:cubicBezTo>
                    <a:pt x="5" y="48"/>
                    <a:pt x="44" y="58"/>
                    <a:pt x="65" y="49"/>
                  </a:cubicBezTo>
                  <a:cubicBezTo>
                    <a:pt x="76" y="44"/>
                    <a:pt x="122" y="29"/>
                    <a:pt x="115" y="0"/>
                  </a:cubicBezTo>
                  <a:cubicBezTo>
                    <a:pt x="115" y="5"/>
                    <a:pt x="124" y="26"/>
                    <a:pt x="127" y="36"/>
                  </a:cubicBezTo>
                  <a:cubicBezTo>
                    <a:pt x="129" y="44"/>
                    <a:pt x="131" y="51"/>
                    <a:pt x="134" y="59"/>
                  </a:cubicBezTo>
                  <a:cubicBezTo>
                    <a:pt x="127" y="48"/>
                    <a:pt x="87" y="54"/>
                    <a:pt x="78" y="58"/>
                  </a:cubicBezTo>
                  <a:cubicBezTo>
                    <a:pt x="63" y="64"/>
                    <a:pt x="23" y="88"/>
                    <a:pt x="25" y="98"/>
                  </a:cubicBezTo>
                  <a:cubicBezTo>
                    <a:pt x="26" y="89"/>
                    <a:pt x="13" y="82"/>
                    <a:pt x="8" y="76"/>
                  </a:cubicBezTo>
                  <a:cubicBezTo>
                    <a:pt x="3" y="68"/>
                    <a:pt x="0" y="55"/>
                    <a:pt x="1" y="42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2488" y="110"/>
              <a:ext cx="87" cy="35"/>
            </a:xfrm>
            <a:custGeom>
              <a:avLst/>
              <a:gdLst>
                <a:gd name="T0" fmla="*/ 29 w 125"/>
                <a:gd name="T1" fmla="*/ 1 h 50"/>
                <a:gd name="T2" fmla="*/ 8 w 125"/>
                <a:gd name="T3" fmla="*/ 5 h 50"/>
                <a:gd name="T4" fmla="*/ 7 w 125"/>
                <a:gd name="T5" fmla="*/ 13 h 50"/>
                <a:gd name="T6" fmla="*/ 20 w 125"/>
                <a:gd name="T7" fmla="*/ 9 h 50"/>
                <a:gd name="T8" fmla="*/ 29 w 125"/>
                <a:gd name="T9" fmla="*/ 0 h 50"/>
                <a:gd name="T10" fmla="*/ 29 w 125"/>
                <a:gd name="T11" fmla="*/ 1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" h="50">
                  <a:moveTo>
                    <a:pt x="125" y="1"/>
                  </a:moveTo>
                  <a:cubicBezTo>
                    <a:pt x="94" y="9"/>
                    <a:pt x="62" y="5"/>
                    <a:pt x="33" y="20"/>
                  </a:cubicBezTo>
                  <a:cubicBezTo>
                    <a:pt x="17" y="29"/>
                    <a:pt x="0" y="49"/>
                    <a:pt x="29" y="50"/>
                  </a:cubicBezTo>
                  <a:cubicBezTo>
                    <a:pt x="48" y="50"/>
                    <a:pt x="69" y="45"/>
                    <a:pt x="87" y="38"/>
                  </a:cubicBezTo>
                  <a:cubicBezTo>
                    <a:pt x="106" y="32"/>
                    <a:pt x="124" y="22"/>
                    <a:pt x="124" y="0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2521" y="196"/>
              <a:ext cx="118" cy="40"/>
            </a:xfrm>
            <a:custGeom>
              <a:avLst/>
              <a:gdLst>
                <a:gd name="T0" fmla="*/ 37 w 171"/>
                <a:gd name="T1" fmla="*/ 12 h 58"/>
                <a:gd name="T2" fmla="*/ 19 w 171"/>
                <a:gd name="T3" fmla="*/ 4 h 58"/>
                <a:gd name="T4" fmla="*/ 12 w 171"/>
                <a:gd name="T5" fmla="*/ 6 h 58"/>
                <a:gd name="T6" fmla="*/ 4 w 171"/>
                <a:gd name="T7" fmla="*/ 10 h 58"/>
                <a:gd name="T8" fmla="*/ 1 w 171"/>
                <a:gd name="T9" fmla="*/ 10 h 58"/>
                <a:gd name="T10" fmla="*/ 7 w 171"/>
                <a:gd name="T11" fmla="*/ 3 h 58"/>
                <a:gd name="T12" fmla="*/ 17 w 171"/>
                <a:gd name="T13" fmla="*/ 1 h 58"/>
                <a:gd name="T14" fmla="*/ 24 w 171"/>
                <a:gd name="T15" fmla="*/ 1 h 58"/>
                <a:gd name="T16" fmla="*/ 39 w 171"/>
                <a:gd name="T17" fmla="*/ 12 h 58"/>
                <a:gd name="T18" fmla="*/ 37 w 171"/>
                <a:gd name="T19" fmla="*/ 12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1" h="58">
                  <a:moveTo>
                    <a:pt x="164" y="51"/>
                  </a:moveTo>
                  <a:cubicBezTo>
                    <a:pt x="136" y="23"/>
                    <a:pt x="115" y="13"/>
                    <a:pt x="86" y="17"/>
                  </a:cubicBezTo>
                  <a:cubicBezTo>
                    <a:pt x="75" y="18"/>
                    <a:pt x="64" y="25"/>
                    <a:pt x="54" y="28"/>
                  </a:cubicBezTo>
                  <a:cubicBezTo>
                    <a:pt x="40" y="31"/>
                    <a:pt x="30" y="40"/>
                    <a:pt x="18" y="47"/>
                  </a:cubicBezTo>
                  <a:cubicBezTo>
                    <a:pt x="10" y="52"/>
                    <a:pt x="0" y="58"/>
                    <a:pt x="2" y="45"/>
                  </a:cubicBezTo>
                  <a:cubicBezTo>
                    <a:pt x="3" y="31"/>
                    <a:pt x="21" y="19"/>
                    <a:pt x="32" y="14"/>
                  </a:cubicBezTo>
                  <a:cubicBezTo>
                    <a:pt x="44" y="8"/>
                    <a:pt x="58" y="9"/>
                    <a:pt x="72" y="6"/>
                  </a:cubicBezTo>
                  <a:cubicBezTo>
                    <a:pt x="83" y="4"/>
                    <a:pt x="95" y="0"/>
                    <a:pt x="107" y="1"/>
                  </a:cubicBezTo>
                  <a:cubicBezTo>
                    <a:pt x="134" y="3"/>
                    <a:pt x="158" y="31"/>
                    <a:pt x="171" y="54"/>
                  </a:cubicBezTo>
                  <a:lnTo>
                    <a:pt x="164" y="51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2582" y="266"/>
              <a:ext cx="63" cy="25"/>
            </a:xfrm>
            <a:custGeom>
              <a:avLst/>
              <a:gdLst>
                <a:gd name="T0" fmla="*/ 12 w 92"/>
                <a:gd name="T1" fmla="*/ 1 h 37"/>
                <a:gd name="T2" fmla="*/ 0 w 92"/>
                <a:gd name="T3" fmla="*/ 4 h 37"/>
                <a:gd name="T4" fmla="*/ 12 w 92"/>
                <a:gd name="T5" fmla="*/ 2 h 37"/>
                <a:gd name="T6" fmla="*/ 18 w 92"/>
                <a:gd name="T7" fmla="*/ 1 h 37"/>
                <a:gd name="T8" fmla="*/ 12 w 92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37">
                  <a:moveTo>
                    <a:pt x="52" y="3"/>
                  </a:moveTo>
                  <a:cubicBezTo>
                    <a:pt x="37" y="6"/>
                    <a:pt x="9" y="5"/>
                    <a:pt x="0" y="19"/>
                  </a:cubicBezTo>
                  <a:cubicBezTo>
                    <a:pt x="8" y="37"/>
                    <a:pt x="47" y="12"/>
                    <a:pt x="58" y="9"/>
                  </a:cubicBezTo>
                  <a:cubicBezTo>
                    <a:pt x="67" y="7"/>
                    <a:pt x="74" y="5"/>
                    <a:pt x="83" y="4"/>
                  </a:cubicBezTo>
                  <a:cubicBezTo>
                    <a:pt x="92" y="3"/>
                    <a:pt x="68" y="0"/>
                    <a:pt x="52" y="3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2555" y="243"/>
              <a:ext cx="62" cy="24"/>
            </a:xfrm>
            <a:custGeom>
              <a:avLst/>
              <a:gdLst>
                <a:gd name="T0" fmla="*/ 20 w 90"/>
                <a:gd name="T1" fmla="*/ 0 h 35"/>
                <a:gd name="T2" fmla="*/ 10 w 90"/>
                <a:gd name="T3" fmla="*/ 3 h 35"/>
                <a:gd name="T4" fmla="*/ 0 w 90"/>
                <a:gd name="T5" fmla="*/ 5 h 35"/>
                <a:gd name="T6" fmla="*/ 10 w 90"/>
                <a:gd name="T7" fmla="*/ 1 h 35"/>
                <a:gd name="T8" fmla="*/ 21 w 90"/>
                <a:gd name="T9" fmla="*/ 1 h 35"/>
                <a:gd name="T10" fmla="*/ 20 w 90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35">
                  <a:moveTo>
                    <a:pt x="88" y="0"/>
                  </a:moveTo>
                  <a:cubicBezTo>
                    <a:pt x="73" y="5"/>
                    <a:pt x="58" y="9"/>
                    <a:pt x="42" y="13"/>
                  </a:cubicBezTo>
                  <a:cubicBezTo>
                    <a:pt x="34" y="16"/>
                    <a:pt x="7" y="35"/>
                    <a:pt x="0" y="22"/>
                  </a:cubicBezTo>
                  <a:cubicBezTo>
                    <a:pt x="8" y="10"/>
                    <a:pt x="34" y="9"/>
                    <a:pt x="47" y="7"/>
                  </a:cubicBezTo>
                  <a:cubicBezTo>
                    <a:pt x="61" y="5"/>
                    <a:pt x="76" y="3"/>
                    <a:pt x="90" y="1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2561" y="223"/>
              <a:ext cx="43" cy="18"/>
            </a:xfrm>
            <a:custGeom>
              <a:avLst/>
              <a:gdLst>
                <a:gd name="T0" fmla="*/ 14 w 63"/>
                <a:gd name="T1" fmla="*/ 4 h 27"/>
                <a:gd name="T2" fmla="*/ 5 w 63"/>
                <a:gd name="T3" fmla="*/ 4 h 27"/>
                <a:gd name="T4" fmla="*/ 0 w 63"/>
                <a:gd name="T5" fmla="*/ 4 h 27"/>
                <a:gd name="T6" fmla="*/ 14 w 63"/>
                <a:gd name="T7" fmla="*/ 5 h 27"/>
                <a:gd name="T8" fmla="*/ 14 w 63"/>
                <a:gd name="T9" fmla="*/ 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7">
                  <a:moveTo>
                    <a:pt x="61" y="20"/>
                  </a:moveTo>
                  <a:cubicBezTo>
                    <a:pt x="55" y="26"/>
                    <a:pt x="32" y="20"/>
                    <a:pt x="22" y="21"/>
                  </a:cubicBezTo>
                  <a:cubicBezTo>
                    <a:pt x="16" y="22"/>
                    <a:pt x="5" y="27"/>
                    <a:pt x="0" y="21"/>
                  </a:cubicBezTo>
                  <a:cubicBezTo>
                    <a:pt x="14" y="0"/>
                    <a:pt x="45" y="16"/>
                    <a:pt x="63" y="22"/>
                  </a:cubicBezTo>
                  <a:lnTo>
                    <a:pt x="61" y="2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2453" y="-77"/>
              <a:ext cx="104" cy="144"/>
            </a:xfrm>
            <a:custGeom>
              <a:avLst/>
              <a:gdLst>
                <a:gd name="T0" fmla="*/ 30 w 151"/>
                <a:gd name="T1" fmla="*/ 25 h 209"/>
                <a:gd name="T2" fmla="*/ 30 w 151"/>
                <a:gd name="T3" fmla="*/ 42 h 209"/>
                <a:gd name="T4" fmla="*/ 8 w 151"/>
                <a:gd name="T5" fmla="*/ 42 h 209"/>
                <a:gd name="T6" fmla="*/ 1 w 151"/>
                <a:gd name="T7" fmla="*/ 17 h 209"/>
                <a:gd name="T8" fmla="*/ 13 w 151"/>
                <a:gd name="T9" fmla="*/ 1 h 209"/>
                <a:gd name="T10" fmla="*/ 30 w 151"/>
                <a:gd name="T11" fmla="*/ 25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1" h="209">
                  <a:moveTo>
                    <a:pt x="135" y="112"/>
                  </a:moveTo>
                  <a:cubicBezTo>
                    <a:pt x="142" y="139"/>
                    <a:pt x="151" y="166"/>
                    <a:pt x="130" y="184"/>
                  </a:cubicBezTo>
                  <a:cubicBezTo>
                    <a:pt x="108" y="201"/>
                    <a:pt x="58" y="209"/>
                    <a:pt x="37" y="186"/>
                  </a:cubicBezTo>
                  <a:cubicBezTo>
                    <a:pt x="18" y="167"/>
                    <a:pt x="4" y="105"/>
                    <a:pt x="2" y="75"/>
                  </a:cubicBezTo>
                  <a:cubicBezTo>
                    <a:pt x="0" y="43"/>
                    <a:pt x="17" y="12"/>
                    <a:pt x="57" y="7"/>
                  </a:cubicBezTo>
                  <a:cubicBezTo>
                    <a:pt x="109" y="0"/>
                    <a:pt x="128" y="86"/>
                    <a:pt x="135" y="112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2460" y="-29"/>
              <a:ext cx="95" cy="96"/>
            </a:xfrm>
            <a:custGeom>
              <a:avLst/>
              <a:gdLst>
                <a:gd name="T0" fmla="*/ 29 w 138"/>
                <a:gd name="T1" fmla="*/ 19 h 139"/>
                <a:gd name="T2" fmla="*/ 19 w 138"/>
                <a:gd name="T3" fmla="*/ 27 h 139"/>
                <a:gd name="T4" fmla="*/ 7 w 138"/>
                <a:gd name="T5" fmla="*/ 24 h 139"/>
                <a:gd name="T6" fmla="*/ 1 w 138"/>
                <a:gd name="T7" fmla="*/ 0 h 139"/>
                <a:gd name="T8" fmla="*/ 1 w 138"/>
                <a:gd name="T9" fmla="*/ 6 h 139"/>
                <a:gd name="T10" fmla="*/ 7 w 138"/>
                <a:gd name="T11" fmla="*/ 26 h 139"/>
                <a:gd name="T12" fmla="*/ 27 w 138"/>
                <a:gd name="T13" fmla="*/ 26 h 139"/>
                <a:gd name="T14" fmla="*/ 29 w 138"/>
                <a:gd name="T15" fmla="*/ 13 h 139"/>
                <a:gd name="T16" fmla="*/ 29 w 138"/>
                <a:gd name="T17" fmla="*/ 19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8" h="139">
                  <a:moveTo>
                    <a:pt x="128" y="84"/>
                  </a:moveTo>
                  <a:cubicBezTo>
                    <a:pt x="123" y="107"/>
                    <a:pt x="105" y="117"/>
                    <a:pt x="83" y="119"/>
                  </a:cubicBezTo>
                  <a:cubicBezTo>
                    <a:pt x="64" y="120"/>
                    <a:pt x="39" y="125"/>
                    <a:pt x="30" y="104"/>
                  </a:cubicBezTo>
                  <a:cubicBezTo>
                    <a:pt x="19" y="80"/>
                    <a:pt x="0" y="25"/>
                    <a:pt x="2" y="0"/>
                  </a:cubicBezTo>
                  <a:cubicBezTo>
                    <a:pt x="2" y="3"/>
                    <a:pt x="2" y="21"/>
                    <a:pt x="3" y="24"/>
                  </a:cubicBezTo>
                  <a:cubicBezTo>
                    <a:pt x="7" y="47"/>
                    <a:pt x="13" y="97"/>
                    <a:pt x="31" y="116"/>
                  </a:cubicBezTo>
                  <a:cubicBezTo>
                    <a:pt x="53" y="139"/>
                    <a:pt x="99" y="131"/>
                    <a:pt x="121" y="114"/>
                  </a:cubicBezTo>
                  <a:cubicBezTo>
                    <a:pt x="138" y="99"/>
                    <a:pt x="135" y="80"/>
                    <a:pt x="129" y="59"/>
                  </a:cubicBezTo>
                  <a:cubicBezTo>
                    <a:pt x="130" y="67"/>
                    <a:pt x="129" y="76"/>
                    <a:pt x="128" y="84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2469" y="-24"/>
              <a:ext cx="1" cy="1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0 h 2"/>
                <a:gd name="T4" fmla="*/ 0 w 1"/>
                <a:gd name="T5" fmla="*/ 1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2454" y="-76"/>
              <a:ext cx="78" cy="125"/>
            </a:xfrm>
            <a:custGeom>
              <a:avLst/>
              <a:gdLst>
                <a:gd name="T0" fmla="*/ 13 w 113"/>
                <a:gd name="T1" fmla="*/ 6 h 182"/>
                <a:gd name="T2" fmla="*/ 2 w 113"/>
                <a:gd name="T3" fmla="*/ 17 h 182"/>
                <a:gd name="T4" fmla="*/ 8 w 113"/>
                <a:gd name="T5" fmla="*/ 41 h 182"/>
                <a:gd name="T6" fmla="*/ 1 w 113"/>
                <a:gd name="T7" fmla="*/ 17 h 182"/>
                <a:gd name="T8" fmla="*/ 12 w 113"/>
                <a:gd name="T9" fmla="*/ 1 h 182"/>
                <a:gd name="T10" fmla="*/ 26 w 113"/>
                <a:gd name="T11" fmla="*/ 11 h 182"/>
                <a:gd name="T12" fmla="*/ 13 w 113"/>
                <a:gd name="T13" fmla="*/ 6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182">
                  <a:moveTo>
                    <a:pt x="56" y="27"/>
                  </a:moveTo>
                  <a:cubicBezTo>
                    <a:pt x="30" y="35"/>
                    <a:pt x="7" y="44"/>
                    <a:pt x="8" y="77"/>
                  </a:cubicBezTo>
                  <a:cubicBezTo>
                    <a:pt x="8" y="100"/>
                    <a:pt x="20" y="160"/>
                    <a:pt x="33" y="182"/>
                  </a:cubicBezTo>
                  <a:cubicBezTo>
                    <a:pt x="17" y="161"/>
                    <a:pt x="7" y="107"/>
                    <a:pt x="3" y="76"/>
                  </a:cubicBezTo>
                  <a:cubicBezTo>
                    <a:pt x="0" y="49"/>
                    <a:pt x="7" y="19"/>
                    <a:pt x="52" y="8"/>
                  </a:cubicBezTo>
                  <a:cubicBezTo>
                    <a:pt x="85" y="0"/>
                    <a:pt x="107" y="37"/>
                    <a:pt x="113" y="51"/>
                  </a:cubicBezTo>
                  <a:cubicBezTo>
                    <a:pt x="104" y="40"/>
                    <a:pt x="83" y="20"/>
                    <a:pt x="56" y="27"/>
                  </a:cubicBezTo>
                  <a:close/>
                </a:path>
              </a:pathLst>
            </a:custGeom>
            <a:solidFill>
              <a:srgbClr val="FF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2454" y="-76"/>
              <a:ext cx="78" cy="73"/>
            </a:xfrm>
            <a:custGeom>
              <a:avLst/>
              <a:gdLst>
                <a:gd name="T0" fmla="*/ 12 w 113"/>
                <a:gd name="T1" fmla="*/ 3 h 107"/>
                <a:gd name="T2" fmla="*/ 1 w 113"/>
                <a:gd name="T3" fmla="*/ 16 h 107"/>
                <a:gd name="T4" fmla="*/ 1 w 113"/>
                <a:gd name="T5" fmla="*/ 16 h 107"/>
                <a:gd name="T6" fmla="*/ 12 w 113"/>
                <a:gd name="T7" fmla="*/ 1 h 107"/>
                <a:gd name="T8" fmla="*/ 26 w 113"/>
                <a:gd name="T9" fmla="*/ 11 h 107"/>
                <a:gd name="T10" fmla="*/ 12 w 113"/>
                <a:gd name="T11" fmla="*/ 3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107">
                  <a:moveTo>
                    <a:pt x="51" y="17"/>
                  </a:moveTo>
                  <a:cubicBezTo>
                    <a:pt x="25" y="25"/>
                    <a:pt x="4" y="41"/>
                    <a:pt x="5" y="74"/>
                  </a:cubicBezTo>
                  <a:cubicBezTo>
                    <a:pt x="6" y="97"/>
                    <a:pt x="7" y="107"/>
                    <a:pt x="3" y="76"/>
                  </a:cubicBezTo>
                  <a:cubicBezTo>
                    <a:pt x="0" y="49"/>
                    <a:pt x="7" y="19"/>
                    <a:pt x="52" y="8"/>
                  </a:cubicBezTo>
                  <a:cubicBezTo>
                    <a:pt x="85" y="0"/>
                    <a:pt x="107" y="37"/>
                    <a:pt x="113" y="51"/>
                  </a:cubicBezTo>
                  <a:cubicBezTo>
                    <a:pt x="104" y="40"/>
                    <a:pt x="78" y="10"/>
                    <a:pt x="51" y="17"/>
                  </a:cubicBezTo>
                  <a:close/>
                </a:path>
              </a:pathLst>
            </a:custGeom>
            <a:solidFill>
              <a:srgbClr val="FF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2477" y="-41"/>
              <a:ext cx="83" cy="111"/>
            </a:xfrm>
            <a:custGeom>
              <a:avLst/>
              <a:gdLst>
                <a:gd name="T0" fmla="*/ 1 w 120"/>
                <a:gd name="T1" fmla="*/ 30 h 161"/>
                <a:gd name="T2" fmla="*/ 22 w 120"/>
                <a:gd name="T3" fmla="*/ 30 h 161"/>
                <a:gd name="T4" fmla="*/ 23 w 120"/>
                <a:gd name="T5" fmla="*/ 14 h 161"/>
                <a:gd name="T6" fmla="*/ 18 w 120"/>
                <a:gd name="T7" fmla="*/ 0 h 161"/>
                <a:gd name="T8" fmla="*/ 24 w 120"/>
                <a:gd name="T9" fmla="*/ 15 h 161"/>
                <a:gd name="T10" fmla="*/ 23 w 120"/>
                <a:gd name="T11" fmla="*/ 31 h 161"/>
                <a:gd name="T12" fmla="*/ 1 w 120"/>
                <a:gd name="T13" fmla="*/ 32 h 161"/>
                <a:gd name="T14" fmla="*/ 0 w 120"/>
                <a:gd name="T15" fmla="*/ 30 h 161"/>
                <a:gd name="T16" fmla="*/ 1 w 120"/>
                <a:gd name="T17" fmla="*/ 30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161">
                  <a:moveTo>
                    <a:pt x="3" y="134"/>
                  </a:moveTo>
                  <a:cubicBezTo>
                    <a:pt x="24" y="157"/>
                    <a:pt x="74" y="149"/>
                    <a:pt x="96" y="132"/>
                  </a:cubicBezTo>
                  <a:cubicBezTo>
                    <a:pt x="117" y="114"/>
                    <a:pt x="107" y="90"/>
                    <a:pt x="100" y="63"/>
                  </a:cubicBezTo>
                  <a:cubicBezTo>
                    <a:pt x="96" y="49"/>
                    <a:pt x="89" y="20"/>
                    <a:pt x="80" y="0"/>
                  </a:cubicBezTo>
                  <a:cubicBezTo>
                    <a:pt x="91" y="21"/>
                    <a:pt x="99" y="52"/>
                    <a:pt x="103" y="68"/>
                  </a:cubicBezTo>
                  <a:cubicBezTo>
                    <a:pt x="110" y="95"/>
                    <a:pt x="120" y="118"/>
                    <a:pt x="99" y="136"/>
                  </a:cubicBezTo>
                  <a:cubicBezTo>
                    <a:pt x="77" y="153"/>
                    <a:pt x="27" y="161"/>
                    <a:pt x="6" y="139"/>
                  </a:cubicBezTo>
                  <a:cubicBezTo>
                    <a:pt x="4" y="137"/>
                    <a:pt x="2" y="134"/>
                    <a:pt x="0" y="131"/>
                  </a:cubicBezTo>
                  <a:cubicBezTo>
                    <a:pt x="1" y="132"/>
                    <a:pt x="2" y="133"/>
                    <a:pt x="3" y="134"/>
                  </a:cubicBezTo>
                  <a:close/>
                </a:path>
              </a:pathLst>
            </a:custGeom>
            <a:solidFill>
              <a:srgbClr val="FFE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2507" y="-45"/>
              <a:ext cx="41" cy="87"/>
            </a:xfrm>
            <a:custGeom>
              <a:avLst/>
              <a:gdLst>
                <a:gd name="T0" fmla="*/ 9 w 59"/>
                <a:gd name="T1" fmla="*/ 27 h 127"/>
                <a:gd name="T2" fmla="*/ 2 w 59"/>
                <a:gd name="T3" fmla="*/ 17 h 127"/>
                <a:gd name="T4" fmla="*/ 1 w 59"/>
                <a:gd name="T5" fmla="*/ 0 h 127"/>
                <a:gd name="T6" fmla="*/ 11 w 59"/>
                <a:gd name="T7" fmla="*/ 18 h 127"/>
                <a:gd name="T8" fmla="*/ 9 w 59"/>
                <a:gd name="T9" fmla="*/ 27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127">
                  <a:moveTo>
                    <a:pt x="40" y="122"/>
                  </a:moveTo>
                  <a:cubicBezTo>
                    <a:pt x="22" y="118"/>
                    <a:pt x="12" y="92"/>
                    <a:pt x="9" y="76"/>
                  </a:cubicBezTo>
                  <a:cubicBezTo>
                    <a:pt x="6" y="58"/>
                    <a:pt x="0" y="17"/>
                    <a:pt x="4" y="0"/>
                  </a:cubicBezTo>
                  <a:cubicBezTo>
                    <a:pt x="24" y="2"/>
                    <a:pt x="44" y="62"/>
                    <a:pt x="47" y="80"/>
                  </a:cubicBezTo>
                  <a:cubicBezTo>
                    <a:pt x="50" y="92"/>
                    <a:pt x="59" y="127"/>
                    <a:pt x="40" y="122"/>
                  </a:cubicBez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2510" y="-45"/>
              <a:ext cx="32" cy="82"/>
            </a:xfrm>
            <a:custGeom>
              <a:avLst/>
              <a:gdLst>
                <a:gd name="T0" fmla="*/ 7 w 46"/>
                <a:gd name="T1" fmla="*/ 22 h 120"/>
                <a:gd name="T2" fmla="*/ 0 w 46"/>
                <a:gd name="T3" fmla="*/ 0 h 120"/>
                <a:gd name="T4" fmla="*/ 10 w 46"/>
                <a:gd name="T5" fmla="*/ 18 h 120"/>
                <a:gd name="T6" fmla="*/ 7 w 46"/>
                <a:gd name="T7" fmla="*/ 22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120">
                  <a:moveTo>
                    <a:pt x="32" y="101"/>
                  </a:moveTo>
                  <a:cubicBezTo>
                    <a:pt x="21" y="72"/>
                    <a:pt x="20" y="26"/>
                    <a:pt x="0" y="0"/>
                  </a:cubicBezTo>
                  <a:cubicBezTo>
                    <a:pt x="20" y="2"/>
                    <a:pt x="40" y="62"/>
                    <a:pt x="43" y="80"/>
                  </a:cubicBezTo>
                  <a:cubicBezTo>
                    <a:pt x="46" y="92"/>
                    <a:pt x="39" y="120"/>
                    <a:pt x="32" y="101"/>
                  </a:cubicBezTo>
                  <a:close/>
                </a:path>
              </a:pathLst>
            </a:custGeom>
            <a:solidFill>
              <a:srgbClr val="FF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2472" y="391"/>
              <a:ext cx="52" cy="123"/>
            </a:xfrm>
            <a:custGeom>
              <a:avLst/>
              <a:gdLst>
                <a:gd name="T0" fmla="*/ 17 w 75"/>
                <a:gd name="T1" fmla="*/ 23 h 179"/>
                <a:gd name="T2" fmla="*/ 6 w 75"/>
                <a:gd name="T3" fmla="*/ 40 h 179"/>
                <a:gd name="T4" fmla="*/ 1 w 75"/>
                <a:gd name="T5" fmla="*/ 19 h 179"/>
                <a:gd name="T6" fmla="*/ 6 w 75"/>
                <a:gd name="T7" fmla="*/ 3 h 179"/>
                <a:gd name="T8" fmla="*/ 15 w 75"/>
                <a:gd name="T9" fmla="*/ 1 h 179"/>
                <a:gd name="T10" fmla="*/ 17 w 75"/>
                <a:gd name="T11" fmla="*/ 23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179">
                  <a:moveTo>
                    <a:pt x="73" y="105"/>
                  </a:moveTo>
                  <a:cubicBezTo>
                    <a:pt x="70" y="131"/>
                    <a:pt x="26" y="155"/>
                    <a:pt x="24" y="179"/>
                  </a:cubicBezTo>
                  <a:cubicBezTo>
                    <a:pt x="18" y="168"/>
                    <a:pt x="8" y="102"/>
                    <a:pt x="5" y="85"/>
                  </a:cubicBezTo>
                  <a:cubicBezTo>
                    <a:pt x="0" y="58"/>
                    <a:pt x="6" y="28"/>
                    <a:pt x="25" y="15"/>
                  </a:cubicBezTo>
                  <a:cubicBezTo>
                    <a:pt x="31" y="11"/>
                    <a:pt x="54" y="0"/>
                    <a:pt x="64" y="8"/>
                  </a:cubicBezTo>
                  <a:cubicBezTo>
                    <a:pt x="72" y="14"/>
                    <a:pt x="75" y="85"/>
                    <a:pt x="73" y="105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2474" y="394"/>
              <a:ext cx="49" cy="120"/>
            </a:xfrm>
            <a:custGeom>
              <a:avLst/>
              <a:gdLst>
                <a:gd name="T0" fmla="*/ 12 w 71"/>
                <a:gd name="T1" fmla="*/ 0 h 174"/>
                <a:gd name="T2" fmla="*/ 5 w 71"/>
                <a:gd name="T3" fmla="*/ 2 h 174"/>
                <a:gd name="T4" fmla="*/ 1 w 71"/>
                <a:gd name="T5" fmla="*/ 8 h 174"/>
                <a:gd name="T6" fmla="*/ 1 w 71"/>
                <a:gd name="T7" fmla="*/ 8 h 174"/>
                <a:gd name="T8" fmla="*/ 1 w 71"/>
                <a:gd name="T9" fmla="*/ 11 h 174"/>
                <a:gd name="T10" fmla="*/ 1 w 71"/>
                <a:gd name="T11" fmla="*/ 18 h 174"/>
                <a:gd name="T12" fmla="*/ 5 w 71"/>
                <a:gd name="T13" fmla="*/ 39 h 174"/>
                <a:gd name="T14" fmla="*/ 6 w 71"/>
                <a:gd name="T15" fmla="*/ 36 h 174"/>
                <a:gd name="T16" fmla="*/ 1 w 71"/>
                <a:gd name="T17" fmla="*/ 18 h 174"/>
                <a:gd name="T18" fmla="*/ 1 w 71"/>
                <a:gd name="T19" fmla="*/ 11 h 174"/>
                <a:gd name="T20" fmla="*/ 3 w 71"/>
                <a:gd name="T21" fmla="*/ 6 h 174"/>
                <a:gd name="T22" fmla="*/ 8 w 71"/>
                <a:gd name="T23" fmla="*/ 2 h 174"/>
                <a:gd name="T24" fmla="*/ 12 w 71"/>
                <a:gd name="T25" fmla="*/ 7 h 174"/>
                <a:gd name="T26" fmla="*/ 13 w 71"/>
                <a:gd name="T27" fmla="*/ 10 h 174"/>
                <a:gd name="T28" fmla="*/ 14 w 71"/>
                <a:gd name="T29" fmla="*/ 16 h 174"/>
                <a:gd name="T30" fmla="*/ 13 w 71"/>
                <a:gd name="T31" fmla="*/ 19 h 174"/>
                <a:gd name="T32" fmla="*/ 10 w 71"/>
                <a:gd name="T33" fmla="*/ 23 h 174"/>
                <a:gd name="T34" fmla="*/ 10 w 71"/>
                <a:gd name="T35" fmla="*/ 26 h 174"/>
                <a:gd name="T36" fmla="*/ 11 w 71"/>
                <a:gd name="T37" fmla="*/ 30 h 174"/>
                <a:gd name="T38" fmla="*/ 11 w 71"/>
                <a:gd name="T39" fmla="*/ 30 h 174"/>
                <a:gd name="T40" fmla="*/ 16 w 71"/>
                <a:gd name="T41" fmla="*/ 23 h 174"/>
                <a:gd name="T42" fmla="*/ 14 w 71"/>
                <a:gd name="T43" fmla="*/ 3 h 174"/>
                <a:gd name="T44" fmla="*/ 12 w 71"/>
                <a:gd name="T45" fmla="*/ 0 h 1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1" h="174">
                  <a:moveTo>
                    <a:pt x="51" y="0"/>
                  </a:moveTo>
                  <a:cubicBezTo>
                    <a:pt x="40" y="0"/>
                    <a:pt x="27" y="7"/>
                    <a:pt x="22" y="10"/>
                  </a:cubicBezTo>
                  <a:cubicBezTo>
                    <a:pt x="15" y="15"/>
                    <a:pt x="9" y="2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8"/>
                    <a:pt x="2" y="50"/>
                    <a:pt x="1" y="50"/>
                  </a:cubicBezTo>
                  <a:cubicBezTo>
                    <a:pt x="0" y="60"/>
                    <a:pt x="0" y="70"/>
                    <a:pt x="2" y="80"/>
                  </a:cubicBezTo>
                  <a:cubicBezTo>
                    <a:pt x="5" y="97"/>
                    <a:pt x="15" y="163"/>
                    <a:pt x="21" y="174"/>
                  </a:cubicBezTo>
                  <a:cubicBezTo>
                    <a:pt x="22" y="169"/>
                    <a:pt x="24" y="164"/>
                    <a:pt x="27" y="159"/>
                  </a:cubicBezTo>
                  <a:cubicBezTo>
                    <a:pt x="13" y="165"/>
                    <a:pt x="8" y="89"/>
                    <a:pt x="6" y="77"/>
                  </a:cubicBezTo>
                  <a:cubicBezTo>
                    <a:pt x="6" y="73"/>
                    <a:pt x="4" y="54"/>
                    <a:pt x="5" y="50"/>
                  </a:cubicBezTo>
                  <a:cubicBezTo>
                    <a:pt x="5" y="47"/>
                    <a:pt x="8" y="34"/>
                    <a:pt x="13" y="26"/>
                  </a:cubicBezTo>
                  <a:cubicBezTo>
                    <a:pt x="18" y="20"/>
                    <a:pt x="30" y="11"/>
                    <a:pt x="37" y="10"/>
                  </a:cubicBezTo>
                  <a:cubicBezTo>
                    <a:pt x="43" y="10"/>
                    <a:pt x="51" y="21"/>
                    <a:pt x="54" y="30"/>
                  </a:cubicBezTo>
                  <a:cubicBezTo>
                    <a:pt x="55" y="35"/>
                    <a:pt x="58" y="42"/>
                    <a:pt x="59" y="47"/>
                  </a:cubicBezTo>
                  <a:cubicBezTo>
                    <a:pt x="61" y="55"/>
                    <a:pt x="62" y="63"/>
                    <a:pt x="61" y="70"/>
                  </a:cubicBezTo>
                  <a:cubicBezTo>
                    <a:pt x="61" y="76"/>
                    <a:pt x="61" y="82"/>
                    <a:pt x="57" y="87"/>
                  </a:cubicBezTo>
                  <a:cubicBezTo>
                    <a:pt x="54" y="92"/>
                    <a:pt x="49" y="95"/>
                    <a:pt x="45" y="100"/>
                  </a:cubicBezTo>
                  <a:cubicBezTo>
                    <a:pt x="41" y="105"/>
                    <a:pt x="41" y="111"/>
                    <a:pt x="43" y="116"/>
                  </a:cubicBezTo>
                  <a:cubicBezTo>
                    <a:pt x="45" y="122"/>
                    <a:pt x="49" y="127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59" y="123"/>
                    <a:pt x="68" y="112"/>
                    <a:pt x="70" y="100"/>
                  </a:cubicBezTo>
                  <a:cubicBezTo>
                    <a:pt x="71" y="83"/>
                    <a:pt x="70" y="34"/>
                    <a:pt x="65" y="12"/>
                  </a:cubicBezTo>
                  <a:cubicBezTo>
                    <a:pt x="62" y="0"/>
                    <a:pt x="57" y="0"/>
                    <a:pt x="51" y="0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2488" y="416"/>
              <a:ext cx="35" cy="98"/>
            </a:xfrm>
            <a:custGeom>
              <a:avLst/>
              <a:gdLst>
                <a:gd name="T0" fmla="*/ 11 w 51"/>
                <a:gd name="T1" fmla="*/ 0 h 142"/>
                <a:gd name="T2" fmla="*/ 10 w 51"/>
                <a:gd name="T3" fmla="*/ 7 h 142"/>
                <a:gd name="T4" fmla="*/ 8 w 51"/>
                <a:gd name="T5" fmla="*/ 20 h 142"/>
                <a:gd name="T6" fmla="*/ 8 w 51"/>
                <a:gd name="T7" fmla="*/ 22 h 142"/>
                <a:gd name="T8" fmla="*/ 1 w 51"/>
                <a:gd name="T9" fmla="*/ 32 h 142"/>
                <a:gd name="T10" fmla="*/ 11 w 51"/>
                <a:gd name="T11" fmla="*/ 15 h 142"/>
                <a:gd name="T12" fmla="*/ 11 w 51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142">
                  <a:moveTo>
                    <a:pt x="48" y="0"/>
                  </a:moveTo>
                  <a:cubicBezTo>
                    <a:pt x="47" y="3"/>
                    <a:pt x="46" y="25"/>
                    <a:pt x="46" y="32"/>
                  </a:cubicBezTo>
                  <a:cubicBezTo>
                    <a:pt x="48" y="47"/>
                    <a:pt x="48" y="75"/>
                    <a:pt x="37" y="89"/>
                  </a:cubicBezTo>
                  <a:cubicBezTo>
                    <a:pt x="36" y="91"/>
                    <a:pt x="33" y="94"/>
                    <a:pt x="33" y="95"/>
                  </a:cubicBezTo>
                  <a:cubicBezTo>
                    <a:pt x="33" y="97"/>
                    <a:pt x="0" y="125"/>
                    <a:pt x="1" y="142"/>
                  </a:cubicBezTo>
                  <a:cubicBezTo>
                    <a:pt x="3" y="118"/>
                    <a:pt x="47" y="94"/>
                    <a:pt x="50" y="68"/>
                  </a:cubicBezTo>
                  <a:cubicBezTo>
                    <a:pt x="51" y="55"/>
                    <a:pt x="50" y="24"/>
                    <a:pt x="48" y="0"/>
                  </a:cubicBezTo>
                  <a:close/>
                </a:path>
              </a:pathLst>
            </a:custGeom>
            <a:solidFill>
              <a:srgbClr val="F5B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2476" y="389"/>
              <a:ext cx="44" cy="37"/>
            </a:xfrm>
            <a:custGeom>
              <a:avLst/>
              <a:gdLst>
                <a:gd name="T0" fmla="*/ 15 w 63"/>
                <a:gd name="T1" fmla="*/ 12 h 54"/>
                <a:gd name="T2" fmla="*/ 13 w 63"/>
                <a:gd name="T3" fmla="*/ 2 h 54"/>
                <a:gd name="T4" fmla="*/ 3 w 63"/>
                <a:gd name="T5" fmla="*/ 5 h 54"/>
                <a:gd name="T6" fmla="*/ 0 w 63"/>
                <a:gd name="T7" fmla="*/ 12 h 54"/>
                <a:gd name="T8" fmla="*/ 15 w 63"/>
                <a:gd name="T9" fmla="*/ 1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54">
                  <a:moveTo>
                    <a:pt x="62" y="52"/>
                  </a:moveTo>
                  <a:cubicBezTo>
                    <a:pt x="63" y="40"/>
                    <a:pt x="62" y="17"/>
                    <a:pt x="55" y="12"/>
                  </a:cubicBezTo>
                  <a:cubicBezTo>
                    <a:pt x="45" y="5"/>
                    <a:pt x="22" y="17"/>
                    <a:pt x="15" y="24"/>
                  </a:cubicBezTo>
                  <a:cubicBezTo>
                    <a:pt x="10" y="29"/>
                    <a:pt x="1" y="47"/>
                    <a:pt x="0" y="54"/>
                  </a:cubicBezTo>
                  <a:cubicBezTo>
                    <a:pt x="16" y="24"/>
                    <a:pt x="39" y="0"/>
                    <a:pt x="62" y="52"/>
                  </a:cubicBezTo>
                  <a:close/>
                </a:path>
              </a:pathLst>
            </a:custGeom>
            <a:solidFill>
              <a:srgbClr val="FFE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2476" y="391"/>
              <a:ext cx="41" cy="35"/>
            </a:xfrm>
            <a:custGeom>
              <a:avLst/>
              <a:gdLst>
                <a:gd name="T0" fmla="*/ 13 w 59"/>
                <a:gd name="T1" fmla="*/ 2 h 50"/>
                <a:gd name="T2" fmla="*/ 3 w 59"/>
                <a:gd name="T3" fmla="*/ 5 h 50"/>
                <a:gd name="T4" fmla="*/ 0 w 59"/>
                <a:gd name="T5" fmla="*/ 13 h 50"/>
                <a:gd name="T6" fmla="*/ 6 w 59"/>
                <a:gd name="T7" fmla="*/ 4 h 50"/>
                <a:gd name="T8" fmla="*/ 13 w 59"/>
                <a:gd name="T9" fmla="*/ 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0">
                  <a:moveTo>
                    <a:pt x="55" y="8"/>
                  </a:moveTo>
                  <a:cubicBezTo>
                    <a:pt x="41" y="0"/>
                    <a:pt x="20" y="13"/>
                    <a:pt x="13" y="20"/>
                  </a:cubicBezTo>
                  <a:cubicBezTo>
                    <a:pt x="4" y="29"/>
                    <a:pt x="1" y="43"/>
                    <a:pt x="0" y="50"/>
                  </a:cubicBezTo>
                  <a:cubicBezTo>
                    <a:pt x="3" y="33"/>
                    <a:pt x="13" y="19"/>
                    <a:pt x="25" y="14"/>
                  </a:cubicBezTo>
                  <a:cubicBezTo>
                    <a:pt x="40" y="8"/>
                    <a:pt x="59" y="14"/>
                    <a:pt x="55" y="8"/>
                  </a:cubicBezTo>
                  <a:close/>
                </a:path>
              </a:pathLst>
            </a:custGeom>
            <a:solidFill>
              <a:srgbClr val="FFF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2478" y="413"/>
              <a:ext cx="16" cy="74"/>
            </a:xfrm>
            <a:custGeom>
              <a:avLst/>
              <a:gdLst>
                <a:gd name="T0" fmla="*/ 4 w 23"/>
                <a:gd name="T1" fmla="*/ 24 h 107"/>
                <a:gd name="T2" fmla="*/ 1 w 23"/>
                <a:gd name="T3" fmla="*/ 10 h 107"/>
                <a:gd name="T4" fmla="*/ 1 w 23"/>
                <a:gd name="T5" fmla="*/ 4 h 107"/>
                <a:gd name="T6" fmla="*/ 4 w 23"/>
                <a:gd name="T7" fmla="*/ 0 h 107"/>
                <a:gd name="T8" fmla="*/ 5 w 23"/>
                <a:gd name="T9" fmla="*/ 5 h 107"/>
                <a:gd name="T10" fmla="*/ 5 w 23"/>
                <a:gd name="T11" fmla="*/ 10 h 107"/>
                <a:gd name="T12" fmla="*/ 4 w 23"/>
                <a:gd name="T13" fmla="*/ 18 h 107"/>
                <a:gd name="T14" fmla="*/ 4 w 23"/>
                <a:gd name="T15" fmla="*/ 21 h 107"/>
                <a:gd name="T16" fmla="*/ 4 w 23"/>
                <a:gd name="T17" fmla="*/ 24 h 107"/>
                <a:gd name="T18" fmla="*/ 3 w 23"/>
                <a:gd name="T19" fmla="*/ 24 h 107"/>
                <a:gd name="T20" fmla="*/ 4 w 23"/>
                <a:gd name="T21" fmla="*/ 24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" h="107">
                  <a:moveTo>
                    <a:pt x="16" y="105"/>
                  </a:moveTo>
                  <a:cubicBezTo>
                    <a:pt x="7" y="87"/>
                    <a:pt x="4" y="66"/>
                    <a:pt x="2" y="45"/>
                  </a:cubicBezTo>
                  <a:cubicBezTo>
                    <a:pt x="0" y="34"/>
                    <a:pt x="1" y="26"/>
                    <a:pt x="3" y="17"/>
                  </a:cubicBezTo>
                  <a:cubicBezTo>
                    <a:pt x="4" y="11"/>
                    <a:pt x="12" y="0"/>
                    <a:pt x="16" y="0"/>
                  </a:cubicBezTo>
                  <a:cubicBezTo>
                    <a:pt x="21" y="1"/>
                    <a:pt x="22" y="17"/>
                    <a:pt x="22" y="20"/>
                  </a:cubicBezTo>
                  <a:cubicBezTo>
                    <a:pt x="23" y="28"/>
                    <a:pt x="21" y="35"/>
                    <a:pt x="20" y="42"/>
                  </a:cubicBezTo>
                  <a:cubicBezTo>
                    <a:pt x="17" y="54"/>
                    <a:pt x="14" y="66"/>
                    <a:pt x="16" y="78"/>
                  </a:cubicBezTo>
                  <a:cubicBezTo>
                    <a:pt x="16" y="83"/>
                    <a:pt x="17" y="88"/>
                    <a:pt x="17" y="93"/>
                  </a:cubicBezTo>
                  <a:cubicBezTo>
                    <a:pt x="18" y="98"/>
                    <a:pt x="17" y="102"/>
                    <a:pt x="17" y="107"/>
                  </a:cubicBezTo>
                  <a:cubicBezTo>
                    <a:pt x="16" y="107"/>
                    <a:pt x="16" y="106"/>
                    <a:pt x="15" y="106"/>
                  </a:cubicBezTo>
                  <a:lnTo>
                    <a:pt x="16" y="105"/>
                  </a:lnTo>
                  <a:close/>
                </a:path>
              </a:pathLst>
            </a:custGeom>
            <a:solidFill>
              <a:srgbClr val="FF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2475" y="411"/>
              <a:ext cx="16" cy="76"/>
            </a:xfrm>
            <a:custGeom>
              <a:avLst/>
              <a:gdLst>
                <a:gd name="T0" fmla="*/ 6 w 22"/>
                <a:gd name="T1" fmla="*/ 24 h 111"/>
                <a:gd name="T2" fmla="*/ 1 w 22"/>
                <a:gd name="T3" fmla="*/ 11 h 111"/>
                <a:gd name="T4" fmla="*/ 2 w 22"/>
                <a:gd name="T5" fmla="*/ 5 h 111"/>
                <a:gd name="T6" fmla="*/ 6 w 22"/>
                <a:gd name="T7" fmla="*/ 1 h 111"/>
                <a:gd name="T8" fmla="*/ 6 w 22"/>
                <a:gd name="T9" fmla="*/ 25 h 111"/>
                <a:gd name="T10" fmla="*/ 5 w 22"/>
                <a:gd name="T11" fmla="*/ 24 h 111"/>
                <a:gd name="T12" fmla="*/ 6 w 22"/>
                <a:gd name="T13" fmla="*/ 24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11">
                  <a:moveTo>
                    <a:pt x="20" y="109"/>
                  </a:moveTo>
                  <a:cubicBezTo>
                    <a:pt x="11" y="91"/>
                    <a:pt x="8" y="70"/>
                    <a:pt x="6" y="49"/>
                  </a:cubicBezTo>
                  <a:cubicBezTo>
                    <a:pt x="4" y="38"/>
                    <a:pt x="5" y="30"/>
                    <a:pt x="7" y="21"/>
                  </a:cubicBezTo>
                  <a:cubicBezTo>
                    <a:pt x="8" y="15"/>
                    <a:pt x="22" y="0"/>
                    <a:pt x="20" y="4"/>
                  </a:cubicBezTo>
                  <a:cubicBezTo>
                    <a:pt x="0" y="66"/>
                    <a:pt x="21" y="106"/>
                    <a:pt x="21" y="111"/>
                  </a:cubicBezTo>
                  <a:cubicBezTo>
                    <a:pt x="20" y="111"/>
                    <a:pt x="20" y="110"/>
                    <a:pt x="19" y="110"/>
                  </a:cubicBezTo>
                  <a:lnTo>
                    <a:pt x="20" y="109"/>
                  </a:lnTo>
                  <a:close/>
                </a:path>
              </a:pathLst>
            </a:custGeom>
            <a:solidFill>
              <a:srgbClr val="FFF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7" name="椭圆 139"/>
          <p:cNvSpPr/>
          <p:nvPr/>
        </p:nvSpPr>
        <p:spPr bwMode="auto">
          <a:xfrm>
            <a:off x="2601070" y="2634358"/>
            <a:ext cx="794640" cy="7946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b="1" kern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椭圆 138"/>
          <p:cNvSpPr/>
          <p:nvPr/>
        </p:nvSpPr>
        <p:spPr bwMode="auto">
          <a:xfrm>
            <a:off x="2452720" y="2501100"/>
            <a:ext cx="1091341" cy="1092631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flipV="1">
            <a:off x="1320711" y="3255709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椭圆 139"/>
          <p:cNvSpPr/>
          <p:nvPr/>
        </p:nvSpPr>
        <p:spPr bwMode="auto">
          <a:xfrm>
            <a:off x="4873550" y="3128284"/>
            <a:ext cx="794640" cy="7946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b="1" kern="0" noProof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椭圆 138"/>
          <p:cNvSpPr/>
          <p:nvPr/>
        </p:nvSpPr>
        <p:spPr bwMode="auto">
          <a:xfrm>
            <a:off x="4725200" y="2997425"/>
            <a:ext cx="1091341" cy="1092631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3544061" y="2932369"/>
            <a:ext cx="1171955" cy="242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椭圆 139"/>
          <p:cNvSpPr/>
          <p:nvPr/>
        </p:nvSpPr>
        <p:spPr bwMode="auto">
          <a:xfrm>
            <a:off x="6886560" y="2262911"/>
            <a:ext cx="794640" cy="7946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b="1" kern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椭圆 138"/>
          <p:cNvSpPr/>
          <p:nvPr/>
        </p:nvSpPr>
        <p:spPr bwMode="auto">
          <a:xfrm>
            <a:off x="6738210" y="2113917"/>
            <a:ext cx="1091341" cy="1092631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 flipV="1">
            <a:off x="5788867" y="3089838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51520" y="112474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СОЗДАНА В ФОРМЕ ЮРИДИЧЕСКОГО ЛИЦА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00425" y="1691020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В случае смены организационно-правовой формы редакции, реорганизации редакции, к кому переходят права и обязанности? 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(необходимо ответить на вопрос)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855697" y="93701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ЯВЛЯЕТСЯ СТРУКТУРНЫМ ПОДРАЗДЕЛЕНИЕМ ЮРИДИЧЕСКОГО ЛИЦА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114696" y="4213487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В случае реорганизации или изменения организационно-правовой формы редакции прекратится ли выпуск СМИ?</a:t>
            </a:r>
          </a:p>
          <a:p>
            <a:r>
              <a:rPr lang="ru-RU" sz="1200" dirty="0">
                <a:solidFill>
                  <a:srgbClr val="FF0000"/>
                </a:solidFill>
                <a:latin typeface="Arial Narrow" pitchFamily="34" charset="0"/>
              </a:rPr>
              <a:t>(необходимо ответить на вопрос)</a:t>
            </a:r>
          </a:p>
          <a:p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042688" y="357875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СОЗДАНА В ФОРМЕ ЮРИДИЧЕСКОГО ЛИЦА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876256" y="4001294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В случае реорганизации или изменения организационно-правовой формы редакции прекратится ли выпуск СМИ? </a:t>
            </a:r>
            <a:r>
              <a:rPr lang="ru-RU" sz="1200" dirty="0">
                <a:solidFill>
                  <a:srgbClr val="FF0000"/>
                </a:solidFill>
                <a:latin typeface="Arial Narrow" pitchFamily="34" charset="0"/>
              </a:rPr>
              <a:t>(необходимо ответить на вопрос)</a:t>
            </a:r>
          </a:p>
          <a:p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863583" y="317823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ЯВЛЯЕТСЯ СТРУКТУРНЫМ ПОДРАЗДЕЛЕНИЕМ ЮРИДИЧЕСКОГО ЛИЦА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55697" y="1700198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В случае смены организационно-правовой формы редакции, реорганизации редакции, к кому тогда переходят права и обязанности? </a:t>
            </a:r>
            <a:r>
              <a:rPr lang="ru-RU" sz="1200" dirty="0">
                <a:solidFill>
                  <a:srgbClr val="FF0000"/>
                </a:solidFill>
                <a:latin typeface="Arial Narrow" pitchFamily="34" charset="0"/>
              </a:rPr>
              <a:t>(необходимо ответить на вопрос)</a:t>
            </a:r>
          </a:p>
          <a:p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90" name="椭圆 139"/>
          <p:cNvSpPr/>
          <p:nvPr/>
        </p:nvSpPr>
        <p:spPr bwMode="auto">
          <a:xfrm>
            <a:off x="4233503" y="4604046"/>
            <a:ext cx="794640" cy="7946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5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椭圆 138"/>
          <p:cNvSpPr/>
          <p:nvPr/>
        </p:nvSpPr>
        <p:spPr bwMode="auto">
          <a:xfrm>
            <a:off x="4054623" y="4447998"/>
            <a:ext cx="1091341" cy="1092631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1651" y="5924756"/>
            <a:ext cx="23495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 Narrow" pitchFamily="34" charset="0"/>
              </a:rPr>
              <a:t>В случае ликвидации </a:t>
            </a:r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редакции, смерти физического лица, к кому переходят права </a:t>
            </a:r>
            <a:r>
              <a:rPr lang="ru-RU" sz="1200" dirty="0">
                <a:solidFill>
                  <a:srgbClr val="0070C0"/>
                </a:solidFill>
                <a:latin typeface="Arial Narrow" pitchFamily="34" charset="0"/>
              </a:rPr>
              <a:t>и </a:t>
            </a:r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обязанности?</a:t>
            </a:r>
          </a:p>
          <a:p>
            <a:r>
              <a:rPr lang="ru-RU" sz="1200" dirty="0">
                <a:solidFill>
                  <a:srgbClr val="FF0000"/>
                </a:solidFill>
                <a:latin typeface="Arial Narrow" pitchFamily="34" charset="0"/>
              </a:rPr>
              <a:t>(необходимо ответить на вопрос)</a:t>
            </a:r>
          </a:p>
          <a:p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4581128"/>
            <a:ext cx="25922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ЯВЛЯЕТСЯ УЧРЕДИТЕЛЕМ СМИ, ИЗДАТЕЛЕМ, РАСПРОСТРАНИТЕЛЕМ, СОБСТВЕННИКОМ ИМУЩЕСТВА РЕДАКЦИИ ФИЗИЧЕСКИМ  ЛИЦОМ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118600" y="3203112"/>
            <a:ext cx="1897337" cy="15214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755576" y="117303"/>
            <a:ext cx="79208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УТВЕРЖДЕНИЕ УСТАВА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55" y="1445276"/>
            <a:ext cx="3008293" cy="166236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339752" y="692696"/>
            <a:ext cx="4716016" cy="45163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Порядок утверждения устава </a:t>
            </a:r>
            <a:endParaRPr lang="ru-RU" altLang="ru-RU" sz="1600" b="1" dirty="0">
              <a:solidFill>
                <a:srgbClr val="FF000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893" y="3320698"/>
            <a:ext cx="237796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Согласно ч.1 ст. 20 Закона о СМИ, устав редакции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 принимается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общем собрании коллектива журналистов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штатных сотрудников редакции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227928" y="1901945"/>
            <a:ext cx="421095" cy="42586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1412776"/>
            <a:ext cx="1478311" cy="154616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40152" y="3212976"/>
            <a:ext cx="30782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принятия устава необходимо провести общее собрание, причем на нем должен быть кворум в количестве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менее двух третей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штатных сотрудников. Устав принимается простым большинством голосов. После этого он представляется учредителю на утверждение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6250985" y="1901945"/>
            <a:ext cx="421095" cy="42586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5017" y="1504229"/>
            <a:ext cx="2189546" cy="14463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75856" y="3212976"/>
            <a:ext cx="2377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процедуре принятия устава участвуют только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штатные сотрудники,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 есть лица, замещающие определенную должность в штатном расписании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580526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Принятие и утверждение такого учредительного документа как устав не наделяет редакцию СМИ статусом юридического лица!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231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539552" y="117475"/>
            <a:ext cx="8280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ЗАВЕРЕНИЯ УСТАВА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ЗАКОНА О СМИ)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55776" y="669139"/>
            <a:ext cx="4716016" cy="45163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Порядок заверения устава 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612" y="1282289"/>
            <a:ext cx="421195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титульном листе либо на последней странице устава должна быть размещена ссылка на протокол общего собрания коллектива журналистов (в случае, если такая ссылка отсутствует, в деле должна храниться копия протокола общего собрания коллектива журналистов, заверенная надлежащим образом)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906211" y="1560536"/>
            <a:ext cx="0" cy="46164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1530" y="3501008"/>
            <a:ext cx="42119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Отметка об утверждении устава учредителем СМИ / всеми соучредителями СМИ (с датой утверждения, подписью, заверенной печатью организации)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3070" y="4683949"/>
            <a:ext cx="42119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Отметка об утверждении устава главным редактором СМИ (подпись на экземпляре устава редакции необходима, поскольку главный редактор является единоличным исполнительным органом, руководящим деятельностью коллектива журналистов)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469379"/>
            <a:ext cx="3328527" cy="4707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трелка вправо 6"/>
          <p:cNvSpPr/>
          <p:nvPr/>
        </p:nvSpPr>
        <p:spPr>
          <a:xfrm>
            <a:off x="4571267" y="1825625"/>
            <a:ext cx="1025081" cy="9120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 rot="20615180">
            <a:off x="4534583" y="3455405"/>
            <a:ext cx="2432767" cy="9120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 rot="20762324">
            <a:off x="4472366" y="4599878"/>
            <a:ext cx="2941289" cy="7660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6306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Calibri" pitchFamily="34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919" y="4158645"/>
            <a:ext cx="432048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b="1" kern="0" dirty="0" smtClean="0">
                <a:solidFill>
                  <a:srgbClr val="0070C0"/>
                </a:solidFill>
                <a:latin typeface="Arial Narrow" pitchFamily="34" charset="0"/>
              </a:rPr>
              <a:t>От того, какая в уставе будет закреплена процедура назначения главного редактора, будет зависеть, сможет ли учредитель СМИ единоличным решением поменять главного редактора и нужно ли будет для этого согласие журналистского коллектива</a:t>
            </a:r>
            <a:endParaRPr lang="zh-CN" altLang="en-US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35835" y="827016"/>
            <a:ext cx="3960440" cy="9361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указывается порядок назначения главного редактора СМИ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836712"/>
            <a:ext cx="3960440" cy="9361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уставе редакции указано, что учредитель СМИ (физическое лицо) одновременно является редакцией СМИ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a431d2ffa79630180a64684b1dfb6b1-K3h4P5GM-ip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3929071" cy="2200280"/>
          </a:xfrm>
          <a:prstGeom prst="rect">
            <a:avLst/>
          </a:prstGeom>
        </p:spPr>
      </p:pic>
      <p:pic>
        <p:nvPicPr>
          <p:cNvPr id="14" name="Рисунок 13" descr="i-spi-spokoyno-cherez-dva-dnya-istekaet-srok-uplaty-nalogov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844824"/>
            <a:ext cx="3968440" cy="223224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678195" y="4158645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500" b="1" kern="0" dirty="0" smtClean="0">
                <a:solidFill>
                  <a:srgbClr val="0070C0"/>
                </a:solidFill>
                <a:latin typeface="Arial Narrow" pitchFamily="34" charset="0"/>
              </a:rPr>
              <a:t>В силу закона редакция СМИ призвана осуществлять экономическую деятельность (заключение договоров с рекламодателями, клиентами и </a:t>
            </a:r>
            <a:r>
              <a:rPr lang="ru-RU" altLang="zh-CN" sz="1500" b="1" kern="0" dirty="0" err="1" smtClean="0">
                <a:solidFill>
                  <a:srgbClr val="0070C0"/>
                </a:solidFill>
                <a:latin typeface="Arial Narrow" pitchFamily="34" charset="0"/>
              </a:rPr>
              <a:t>др</a:t>
            </a:r>
            <a:r>
              <a:rPr lang="ru-RU" altLang="zh-CN" sz="1500" b="1" kern="0" dirty="0" smtClean="0">
                <a:solidFill>
                  <a:srgbClr val="0070C0"/>
                </a:solidFill>
                <a:latin typeface="Arial Narrow" pitchFamily="34" charset="0"/>
              </a:rPr>
              <a:t>). В случае, если физическое лицо одновременно является учредителем и редакцией СМИ происходит нарушение норм налогового законодательства в части осуществления незаконной предпринимательской деятельности</a:t>
            </a:r>
            <a:endParaRPr lang="zh-CN" altLang="en-US" sz="1500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215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Стрелка вниз 3"/>
          <p:cNvSpPr>
            <a:spLocks noChangeArrowheads="1"/>
          </p:cNvSpPr>
          <p:nvPr/>
        </p:nvSpPr>
        <p:spPr bwMode="auto">
          <a:xfrm>
            <a:off x="5796136" y="1288399"/>
            <a:ext cx="2325565" cy="4516866"/>
          </a:xfrm>
          <a:prstGeom prst="downArrow">
            <a:avLst>
              <a:gd name="adj1" fmla="val 50000"/>
              <a:gd name="adj2" fmla="val 50035"/>
            </a:avLst>
          </a:prstGeom>
          <a:solidFill>
            <a:srgbClr val="BFD6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33" name="Стрелка вниз 3"/>
          <p:cNvSpPr>
            <a:spLocks noChangeArrowheads="1"/>
          </p:cNvSpPr>
          <p:nvPr/>
        </p:nvSpPr>
        <p:spPr bwMode="auto">
          <a:xfrm>
            <a:off x="1133057" y="1288399"/>
            <a:ext cx="2325565" cy="4516866"/>
          </a:xfrm>
          <a:prstGeom prst="downArrow">
            <a:avLst>
              <a:gd name="adj1" fmla="val 50000"/>
              <a:gd name="adj2" fmla="val 50035"/>
            </a:avLst>
          </a:prstGeom>
          <a:solidFill>
            <a:srgbClr val="BFD6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611560" y="76785"/>
            <a:ext cx="6984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СОДЕРЖАТЕЛЬНАЯ ЧАСТЬ УСТАВА/ДОГОВОРА (СТ. 20 ЗАКОНА О СМИ)</a:t>
            </a:r>
            <a:endParaRPr lang="ru-RU" alt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16474" y="857503"/>
            <a:ext cx="6082573" cy="45163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В соответствии с законом в уставе должны быть отражены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5114" y="1533528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взаимные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и обязанности учредителя, редакции, главного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редактора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2820" y="2014078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полномочия коллектива журналистов – штатных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сотрудников редакции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8691" y="2489839"/>
            <a:ext cx="8793774" cy="56936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назначения (избрания) главного редактора, редакционной коллегии и (или) иных органов управления редакцией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677" y="3109632"/>
            <a:ext cx="8793774" cy="56936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основания и порядок прекращения и приостановления деятельности средства массовой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8078" y="3727196"/>
            <a:ext cx="8793774" cy="93610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передача и (или) сохранение права на название, иные юридические последствия смены учредителя, изменения состава соучредителей, прекращения деятельности средства массовой информации, ликвидации или реорганизации редакции, изменения ее организационно-правовой формы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9512" y="4730570"/>
            <a:ext cx="8767082" cy="78666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утверждения и изменения устава редакции, а также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иные положения, предусмотренные настоящим Законом и другими законодательными актами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80019">
            <a:off x="7311088" y="44906"/>
            <a:ext cx="1798220" cy="14979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258116">
            <a:off x="7326275" y="456958"/>
            <a:ext cx="1743656" cy="736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Перечень не является закрытым!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96" y="4646304"/>
            <a:ext cx="138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5445224"/>
            <a:ext cx="46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033" y="5448648"/>
            <a:ext cx="8535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утверждения устава редакции, а также если редакция состоит менее чем из десяти человек, ее отношения с учредителем,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включая </a:t>
            </a: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вопросы, перечисленные в пунктах 1 -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могут определяться заменяющим устав договором между учредителем и редакцией (главным редактором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 + п. 6 ст. 20 не применяется к договорам. </a:t>
            </a:r>
            <a:endParaRPr lang="ru-RU" sz="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290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794583"/>
            <a:ext cx="37392" cy="59467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836712"/>
            <a:ext cx="3960440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уставе редакции указано, что редакция является структурным подразделением учредителя. При этом учредитель это физическое лицо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4221088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500" b="1" kern="0" dirty="0" smtClean="0">
                <a:solidFill>
                  <a:srgbClr val="0070C0"/>
                </a:solidFill>
                <a:latin typeface="Arial Narrow" pitchFamily="34" charset="0"/>
              </a:rPr>
              <a:t>Если финансирование деятельности редакции осуществляется учредителем, собственность редакции находится в собственности учредителя, учредитель получает доходы от деятельности редакции, о самостоятельности редакции не может быть и речи. Она становится подконтрольным субъектом учредителя. Следовательно, в уставе отражены противоречивые положения.</a:t>
            </a:r>
            <a:endParaRPr lang="zh-CN" altLang="en-US" sz="1500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6" name="Рисунок 15" descr="man_looking_in_mirr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204864"/>
            <a:ext cx="2160240" cy="216024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51520" y="4509120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kern="0" dirty="0" smtClean="0">
                <a:solidFill>
                  <a:srgbClr val="0070C0"/>
                </a:solidFill>
                <a:latin typeface="Arial Narrow" pitchFamily="34" charset="0"/>
              </a:rPr>
              <a:t>Структурное подразделение - это часть организации, которая выполняет определенные производственные или функциональные задачи в рамках устава. Поэтому редакция не может быть частью физического лица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836712"/>
            <a:ext cx="3960440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Уставом предусмотрено, что редакция обладает самостоятельностью (имущественной, творческой), при этом учредитель финансирует ее деятельность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d81f4f9fa0ed34e9a222c5acbe19ecf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132856"/>
            <a:ext cx="281348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0303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620688"/>
            <a:ext cx="4104456" cy="18002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уставе редакции указано, что при ликвидации учредителя права и обязанности передаются редакции, при этом в уставе указано, что учредитель является редакцией СМИ и/или редакция является структурным подразделением учредителя.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645025"/>
            <a:ext cx="4320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соответствии  со ст. 420 ГК РФ договором признается соглашение двух или нескольких лиц об установлении, изменении или прекращении гражданских прав и обязанностей. К договорам применяются правила о двух- и многосторонних сделках. Статьей 182 ГК РФ установлено, что представитель не может совершать сделки от имени представляемого в отношении себя лично, а также в отношении другого лица, представителем которого он одновременно является. Таким образом, действующим законодательством запрещено заключение договоров между самим собой, подобные договоры судами признаются ничтожными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1500" b="1" kern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50912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692696"/>
            <a:ext cx="3960440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Договор между учредителем и главным редактором СМИ заключен между одним и тем же физическим лицом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300a7c04cba17235c610c247f998997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1582" y="2452353"/>
            <a:ext cx="2088232" cy="208823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62096" y="4606141"/>
            <a:ext cx="44091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соответствии с п. 1 ст. 61  ГК РФ ликвидация юридического лица влечет за собой его прекращение без перехода прав и обязанностей в порядке универсального правопреемства к другим лицам.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Таким образом, в случае ликвидации учредителя права и обязанности учредителя – юридического лица не могут передаваться иным лицам. </a:t>
            </a:r>
            <a:endParaRPr lang="ru-RU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dogovoris-s-soboy-i-drugimi-dostoynymi-opponentami-39022-1000x1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0740" y="1870224"/>
            <a:ext cx="1819688" cy="17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989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97563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620688"/>
            <a:ext cx="4032448" cy="136815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договоре между редакцией и учредителем предусмотрены реорганизация и ликвидация учредителя, при этом учредителем является физическое лицо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50912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60032" y="620688"/>
            <a:ext cx="3744416" cy="122413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указан статус редакции, НО, в уставе указано, что редакция не является юридическим лицом, самостоятельным хозяйствующим субъектом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8389" y="3965967"/>
            <a:ext cx="455299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Физическое лицо не может быть реорганизовано и ликвидировано. Когда договор носит бессрочный характер, стороны могут обусловить прекращения их прав и обязанностей наступлением смерти на основании п. 3 ст. 425 ГК РФ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В соответствии со статьей 44 ГПК РФ в случаях выбытия одной из сторон в спорном или установленном решением суда правоотношении (смерть гражданина, реорганизация юридического лица, уступка требования, перевод долга и другие случаи перемены лиц в обязательствах) суд допускает замену этой стороны ее правопреемником</a:t>
            </a:r>
          </a:p>
        </p:txBody>
      </p:sp>
      <p:pic>
        <p:nvPicPr>
          <p:cNvPr id="16" name="Рисунок 15" descr="zaveshch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2132857"/>
            <a:ext cx="3528392" cy="1833110"/>
          </a:xfrm>
          <a:prstGeom prst="rect">
            <a:avLst/>
          </a:prstGeom>
        </p:spPr>
      </p:pic>
      <p:pic>
        <p:nvPicPr>
          <p:cNvPr id="19" name="Рисунок 18" descr="shapka-nevidimka-v2.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988841"/>
            <a:ext cx="2698762" cy="192254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823520" y="4005064"/>
            <a:ext cx="399695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В соответствии со статьей 18 Закона РФ «О СМИ» «Редакция может быть юридическим лицом, самостоятельным хозяйствующим субъектом, организованным в любой допускаемой законом форме». Таким образом, в случае, когда редакция не является юридическим лицом редакцией могут быть объединения граждан, физические лица, которые на основании договорных отношений формируют продукцию СМИ  </a:t>
            </a:r>
          </a:p>
        </p:txBody>
      </p:sp>
    </p:spTree>
    <p:extLst>
      <p:ext uri="{BB962C8B-B14F-4D97-AF65-F5344CB8AC3E}">
        <p14:creationId xmlns:p14="http://schemas.microsoft.com/office/powerpoint/2010/main" xmlns="" val="949435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836712"/>
            <a:ext cx="3960440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В уставе редакции не определены полномочия коллектива журналистов – штатных сотрудников редакции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509120"/>
            <a:ext cx="447900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600" b="1" kern="0" dirty="0">
                <a:solidFill>
                  <a:srgbClr val="0070C0"/>
                </a:solidFill>
                <a:latin typeface="Arial Narrow" pitchFamily="34" charset="0"/>
              </a:rPr>
              <a:t>Журналистский коллектив редакции состоит из работников, занимающихся редактированием, созданием, сбором или подготовкой сообщений и материалов для редакции </a:t>
            </a:r>
            <a:r>
              <a:rPr lang="ru-RU" altLang="zh-CN" sz="1600" b="1" kern="0" dirty="0" smtClean="0">
                <a:solidFill>
                  <a:srgbClr val="0070C0"/>
                </a:solidFill>
                <a:latin typeface="Arial Narrow" pitchFamily="34" charset="0"/>
              </a:rPr>
              <a:t>СМИ и </a:t>
            </a:r>
            <a:r>
              <a:rPr lang="ru-RU" altLang="zh-CN" sz="1600" b="1" kern="0" dirty="0">
                <a:solidFill>
                  <a:srgbClr val="0070C0"/>
                </a:solidFill>
                <a:latin typeface="Arial Narrow" pitchFamily="34" charset="0"/>
              </a:rPr>
              <a:t>связанных с нею трудовыми или иными договорными отношениями либо занимающихся такой деятельностью по её уполномочию</a:t>
            </a:r>
            <a:r>
              <a:rPr lang="ru-RU" altLang="zh-CN" b="1" kern="0" dirty="0">
                <a:solidFill>
                  <a:srgbClr val="0070C0"/>
                </a:solidFill>
                <a:latin typeface="Arial Narrow" pitchFamily="34" charset="0"/>
              </a:rPr>
              <a:t>.</a:t>
            </a:r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6128" y="829218"/>
            <a:ext cx="3960440" cy="120742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В уставе редакции указано, что учредитель исполняет одновременно обязанности главного редактора, редакции. При этом устав редакции принимается на общем собрании коллектива журналистов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699" y="2155627"/>
            <a:ext cx="3650298" cy="22814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3324" y="2390701"/>
            <a:ext cx="3536167" cy="169736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534608" y="3999232"/>
            <a:ext cx="46079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600" b="1" kern="0" dirty="0" smtClean="0">
                <a:solidFill>
                  <a:srgbClr val="0070C0"/>
                </a:solidFill>
                <a:latin typeface="Arial Narrow" pitchFamily="34" charset="0"/>
              </a:rPr>
              <a:t>В данном случае целесообразно принимать устав (договор не может быть составлен между одним и тем же лицом). В уставе необходимо указать, что лицо, совмещающее одновременно несколько должностей, при подготовке выпуска исполняет обязанности журналиста. Также, если в тексте устава будет указано, что главный редактор является единственным участником редакции, то это будет правовым основанием для принятия устава, поскольку главный редактор является представителем журналистского коллектива</a:t>
            </a:r>
            <a:r>
              <a:rPr lang="ru-RU" altLang="zh-CN" b="1" kern="0" dirty="0" smtClean="0">
                <a:solidFill>
                  <a:srgbClr val="0070C0"/>
                </a:solidFill>
                <a:latin typeface="Arial Narrow" pitchFamily="34" charset="0"/>
              </a:rPr>
              <a:t>.</a:t>
            </a:r>
            <a:endParaRPr lang="ru-RU" altLang="zh-CN" sz="2000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130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620688"/>
            <a:ext cx="4104456" cy="18002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уставе редакции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 указано, что иными органами управления редакцией являются органы управления учредителя,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этом порядок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назначения этих органов учредителя не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указан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934123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500" b="1" kern="0" dirty="0" smtClean="0">
                <a:solidFill>
                  <a:srgbClr val="0070C0"/>
                </a:solidFill>
                <a:latin typeface="Arial Narrow" pitchFamily="34" charset="0"/>
              </a:rPr>
              <a:t>j</a:t>
            </a:r>
            <a:endParaRPr lang="zh-CN" altLang="en-US" sz="1500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50912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13138" y="643156"/>
            <a:ext cx="3960440" cy="177773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тексте устава указано, что «учредитель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назначает на должность главного редактора и редакционную коллегию, а также освобождает их от занимаемых должностей в соответствии с действующим законодательством Российской Федерации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что не соответствует требованиям ст. 20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397" y="4646043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данном случае в уставе редакции СМИ можно сделать ссылку на устав юридического лица / ИП , где прописан порядок назначения органов управления учредителя. </a:t>
            </a:r>
          </a:p>
          <a:p>
            <a:pPr algn="just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Органов управления физического лица быть не может</a:t>
            </a:r>
            <a:endParaRPr lang="ru-RU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003" y="2509003"/>
            <a:ext cx="3123646" cy="2083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2005" y="2454769"/>
            <a:ext cx="2577920" cy="229717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767659" y="4646043"/>
            <a:ext cx="43204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тексте устава должен быть подробно описан порядок назначения главного редактора и иных органов управления учредителя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(главный редактор может быть назначен приказом учредителя, на общем собрании состава учредителей, протоколом собрания членов общественного объединения, иным распорядительным документом, путем голосования) </a:t>
            </a:r>
            <a:endParaRPr lang="ru-RU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195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620687"/>
            <a:ext cx="4104456" cy="188353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уставе редакции </a:t>
            </a:r>
            <a:r>
              <a:rPr lang="ru-RU" alt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СМИ указано,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что «право </a:t>
            </a:r>
            <a:r>
              <a:rPr lang="ru-RU" alt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 название СМИ принадлежит Учредителю. Логотип СМИ может быть зарегистрирован Учредителем в качестве товарного знака в соответствии с законодательством Российской Федерации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 что не соответствует требованиям ст. 20.</a:t>
            </a:r>
            <a:endParaRPr lang="ru-RU" alt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50912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13138" y="643156"/>
            <a:ext cx="3960440" cy="177773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Arial Narrow" pitchFamily="34" charset="0"/>
              </a:rPr>
              <a:t>В уставе редакции СМИ указано, что учредитель имеет право «бесплатно и в указанный им срок помещать сообщения и материалы от своего имени (заявление учредителя). Максимальный объем заявления учредителя не определен</a:t>
            </a:r>
            <a:endParaRPr lang="ru-RU" sz="15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397" y="4646043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В соответствии с п. 5 ст. 20 в уставе должен быть </a:t>
            </a:r>
            <a:r>
              <a:rPr lang="ru-RU" sz="1500" b="1" dirty="0">
                <a:solidFill>
                  <a:srgbClr val="0070C0"/>
                </a:solidFill>
                <a:latin typeface="Arial Narrow" pitchFamily="34" charset="0"/>
              </a:rPr>
              <a:t>указан пункт о </a:t>
            </a: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передаче </a:t>
            </a:r>
            <a:r>
              <a:rPr lang="ru-RU" sz="1500" b="1" dirty="0">
                <a:solidFill>
                  <a:srgbClr val="0070C0"/>
                </a:solidFill>
                <a:latin typeface="Arial Narrow" pitchFamily="34" charset="0"/>
              </a:rPr>
              <a:t>и (или) </a:t>
            </a: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сохранении </a:t>
            </a:r>
            <a:r>
              <a:rPr lang="ru-RU" sz="1500" b="1" dirty="0">
                <a:solidFill>
                  <a:srgbClr val="0070C0"/>
                </a:solidFill>
                <a:latin typeface="Arial Narrow" pitchFamily="34" charset="0"/>
              </a:rPr>
              <a:t>права на наименование (название</a:t>
            </a: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). Только упоминание о принадлежности права на наименование конкретному лицу не является соблюдением требований данной статьи</a:t>
            </a:r>
            <a:endParaRPr lang="ru-RU" sz="15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6739" y="2557811"/>
            <a:ext cx="2355205" cy="19888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4595" y="2537962"/>
            <a:ext cx="2537805" cy="190335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62407" y="4659291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</a:rPr>
              <a:t>В соответствии со ст. </a:t>
            </a: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18 </a:t>
            </a:r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</a:rPr>
              <a:t>«максимальный </a:t>
            </a: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объем заявления учредителя определяется в уставе редакции, ее договоре либо ином соглашении с </a:t>
            </a:r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</a:rPr>
              <a:t>учредителем». Подобная формулировка противоречит требованиям Закона «О СМИ»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609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597" y="1916832"/>
            <a:ext cx="3599445" cy="47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5930" y="2996952"/>
            <a:ext cx="6858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ПРИМЕРЫ НАРУШЕНИЙ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7776" y="548680"/>
            <a:ext cx="8274704" cy="108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Положения раздела 10 Устава редакции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противоречат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положениям ст. 20 Закона о СМИ, так как в ст. 20 четко определено, что Устав редакции средства массовой информации принимается на общем собрании коллектива журналистов - штатных сотрудников редакции большинством голосов при наличии не менее двух третей его состава и утверждается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учредителем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6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52" y="2382593"/>
            <a:ext cx="8842176" cy="22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52" y="4612830"/>
            <a:ext cx="8842176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ПРИМЕРЫ НАРУШЕНИЙ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0445" y="666658"/>
            <a:ext cx="8274704" cy="13941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Пунктом 3.4.3  Договора между учредителем 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редакцией не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полной мере отражены обязанности учредителя по направлению уведомления в регистрирующий орган в соответствии со ст. 11 Закона о СМИ</a:t>
            </a:r>
          </a:p>
        </p:txBody>
      </p:sp>
    </p:spTree>
    <p:extLst>
      <p:ext uri="{BB962C8B-B14F-4D97-AF65-F5344CB8AC3E}">
        <p14:creationId xmlns:p14="http://schemas.microsoft.com/office/powerpoint/2010/main" xmlns="" val="32731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46043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908720"/>
            <a:ext cx="8274704" cy="16102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пункте 9.1 Договора между учредителем и редакцией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некорректно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отражены случаи прекращения и приостановления деятельности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ПРИМЕРЫ НАРУШЕНИЙ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0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27584" y="116632"/>
            <a:ext cx="7848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ОРГАНИЗАЦИОННАЯ СТРУКТУРА УСТАВА ИЛИ ДОГОВОРА</a:t>
            </a:r>
            <a:endParaRPr lang="ru-RU" alt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980728"/>
            <a:ext cx="4752528" cy="5184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23928" y="2204864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23928" y="3573016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23928" y="4869160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59832" y="148478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673" y="1300118"/>
            <a:ext cx="282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ПРЕАМБУЛА (ВВОДНАЯ ЧАСТЬ)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2487" y="1004535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Раскрывается правовой статус сторон, отражаются основные термины и понятия, используемые в тексте устава, иные общие сведения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008520" y="292494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421" y="2507256"/>
            <a:ext cx="282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СОДЕРЖАТЕЛЬНАЯ ЧАСТЬ (ОБЯЗАТЕЛЬНЫЕ ТРЕБОВАНИЯ СТ. 20 ЗАКОНА О СМИ)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7597" y="2290589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устава в обязательном порядке отражаются п.1-6 ст. 20 Закона о СМИ, для договора отражаются п.1-5 ст. 20 Закона о СМИ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994723" y="4221088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3672" y="3783781"/>
            <a:ext cx="282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ОПИСАТЕЛЬНАЯ ЧАСТЬ (ДОПОЛНИТЕЛЬНЫЕ УСЛОВИЯ ДОГОВОРА/УСТАВА)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2487" y="360742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Стороны вправе урегулировать уставом или договором иные вопросы, касающиеся производства и выпуска СМИ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97" y="5242781"/>
            <a:ext cx="282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ЗАКЛЮЧИТЕЛЬНЫЕ ПОЛОЖЕНИЯ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994723" y="5511641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02487" y="4894561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орядок вступления в силу договора/устава, порядок и условия расторжения договора, условия прекращения действия устава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7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1032258" y="93436"/>
            <a:ext cx="728415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СООТНЕСЕНИЕ УСТАВА И ДОГОВОРА</a:t>
            </a:r>
            <a:endParaRPr lang="ru-RU" alt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605496"/>
            <a:ext cx="7992888" cy="64807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Устав редакции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также может являться своеобразным договором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между редакцией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и учредителем. Об этом свидетельствуют три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момента: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31531" y="1350504"/>
            <a:ext cx="2198923" cy="121883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68948" y="1459652"/>
            <a:ext cx="5400600" cy="9931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Во-первых, часть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третья статьи 20 Закона РФ «О средствах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массовой информации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» допускает замену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Устава договором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, если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редакция только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создана или состоит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из менее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чем десяти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человек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31531" y="2996952"/>
            <a:ext cx="2198923" cy="121883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15145" y="4785414"/>
            <a:ext cx="2198923" cy="121883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68948" y="2534983"/>
            <a:ext cx="5400600" cy="21427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Во-вторых, устав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по необходимости должен в равной степени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соответствовать интересам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и редакции,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и учредителя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, поскольку согласно статьи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20 Закона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РФ «О средствах массовой информации» он принимается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на общем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собрании коллектива журналистов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– штатных сотрудников редакции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(простым большинством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голосов при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наличии не менее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двух третей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его состава)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и утверждается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учредителем.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55934" y="4747185"/>
            <a:ext cx="5400600" cy="13372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В-третьих, именно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в уставе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должны быть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определены взаимные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права 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обязанности учредителя, редакции и главного редактора. 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6170556"/>
            <a:ext cx="662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Экспертное заключение Судебной палаты по информационным спорам при Президенте РФ №23 (88) от 31 марта 2000 г</a:t>
            </a:r>
          </a:p>
        </p:txBody>
      </p:sp>
    </p:spTree>
    <p:extLst>
      <p:ext uri="{BB962C8B-B14F-4D97-AF65-F5344CB8AC3E}">
        <p14:creationId xmlns:p14="http://schemas.microsoft.com/office/powerpoint/2010/main" xmlns="" val="22610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низ 16"/>
          <p:cNvSpPr/>
          <p:nvPr/>
        </p:nvSpPr>
        <p:spPr>
          <a:xfrm>
            <a:off x="5940152" y="1810205"/>
            <a:ext cx="2520280" cy="442710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115" y="841854"/>
            <a:ext cx="4968544" cy="3505691"/>
          </a:xfrm>
          <a:prstGeom prst="rect">
            <a:avLst/>
          </a:prstGeom>
        </p:spPr>
      </p:pic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934208" y="97198"/>
            <a:ext cx="727558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ТИПОВОЙ УСТАВ 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560315"/>
            <a:ext cx="3168352" cy="4353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Преамбула (вводная часть)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860032" y="1243343"/>
            <a:ext cx="0" cy="5209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076056" y="1280112"/>
            <a:ext cx="3960440" cy="5300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уставе редакции СМИ указывается: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6056" y="1937153"/>
            <a:ext cx="3960440" cy="879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Стороны, их правовой статус, в том числе организационно-правовая форма, если сторона является юридическим лицом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9377" y="3066861"/>
            <a:ext cx="3960440" cy="721092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оложения о предмете и целях деятельности редакции СМИ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114" y="4166884"/>
            <a:ext cx="4492901" cy="265834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076056" y="4166884"/>
            <a:ext cx="3960440" cy="65223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 наименовании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местонахождении сторон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6056" y="5227295"/>
            <a:ext cx="3960440" cy="65223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 средствах и имуществе редакции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2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953881" y="1771335"/>
            <a:ext cx="2304256" cy="324184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934208" y="97198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ТИПОВОЙ УСТАВ 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3115" y="650475"/>
            <a:ext cx="8813381" cy="4353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Содержательная часть (обязательные требования ст. 20 Закона о СМИ)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268760"/>
            <a:ext cx="0" cy="5209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16082" y="1358361"/>
            <a:ext cx="3960440" cy="7744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уставе редакции СМИ в этой части указывается: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3857" y="2466449"/>
            <a:ext cx="3960440" cy="879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договора раскрываются пункты 1-5 ст. 20 Закона о СМИ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3857" y="3676319"/>
            <a:ext cx="3960440" cy="879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устава раскрываются пункты 1-6 ст. 20 Закона о СМИ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2730" y="1223427"/>
            <a:ext cx="425376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3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ПРАВА И ОБЯЗАННОСТИ УЧРЕДИТЕЛЯ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ПРАВА И ОБЯЗАННОСТИ ГЛАВНОГО РЕДАКТОРА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УПРАВЛЕНИЕ РЕДАКЦИЕЙ/ОРГАНЫ УПРАВЛЕНИЯ РЕДАКЦИЕЙ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ПОЛНОМОЧИЯ ЖУРНАЛИСТСКОГО КОЛЛЕКТИВА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ПОРЯДОК НАЗНАЧЕНИЯ ГЛАВНОГО РЕДАКТОРА И ИНЫХ ОРГАНОВ УПРАВЛЕНИЯ РЕДАКЦИЕЙ НА ДОЛЖНОСТЬ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 ОСНОВАНИЯ И ПОРЯДОК ПРЕКРАЩЕНИЯ И ПРИОСТАНОВЛЕНИЯ ДЕЯТЕЛЬНОСТИ СМИ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9. ПРАВА НА НАЗВАНИЕ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10. ПОСЛЕДСТВИЯ СМЕНЫ УЧРЕДИТЕЛЯ, ИЗМЕНЕНИЯ СОСТАВА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 ПРАВОВЫЕ ПОСЛЕДСТВИЯ ЛИКВИДАЦИИ ИЛИ РЕОРГАНИЗАЦИИ РЕДАКЦИИ, ИЗМЕНЕНИЯ ЕЕ ОРГАНИЗАЦИОННО-ПРАВОВОЙ ФОРМЫ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12. ПОРЯДОК УТВЕРЖДЕНИЯ И ИЗМЕНЕНИЯ УСТАВА РЕДАКЦИИ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6596" y="4966478"/>
            <a:ext cx="3932665" cy="12665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ВАЖНО! Содержательное наполнение каждого пункта смотри в предыдущих слайдах презентации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0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934208" y="97198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ТИПОВОЙ УСТАВ 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3115" y="650475"/>
            <a:ext cx="8813381" cy="4353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Описательная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часть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(дополнительные условия договора/устава)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35695"/>
            <a:ext cx="5742725" cy="4233455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6465980" y="1917057"/>
            <a:ext cx="1775774" cy="48295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24128" y="1358361"/>
            <a:ext cx="0" cy="5209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850230" y="1178457"/>
            <a:ext cx="3052111" cy="7744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уставе редакции СМИ в этой части указывается: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1157" y="2006792"/>
            <a:ext cx="3052111" cy="111722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Могут быть урегулированы вопросы, касающиеся финансовых взаимоотношений сторон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0231" y="5328122"/>
            <a:ext cx="3052111" cy="1395851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Заключительные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положения (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урегулирования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правоотношений, неурегулированных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настоящим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Уставом)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0230" y="3211394"/>
            <a:ext cx="3052111" cy="96886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 филиалах и представительствах учредителя, редакции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50229" y="4267633"/>
            <a:ext cx="3052111" cy="96886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об архивных делах редакции, сроках хранения документов и материалов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7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988840"/>
            <a:ext cx="7931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СПАСИБО ЗА ВНИМАНИЕ!</a:t>
            </a:r>
            <a:endParaRPr lang="ru-RU" sz="32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7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705885" y="123031"/>
            <a:ext cx="55831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ДОГОВОР (СТ. 22 ЗАКОНА О СМИ)</a:t>
            </a:r>
            <a:endParaRPr lang="ru-RU" alt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19830" y="1459127"/>
            <a:ext cx="1990245" cy="6132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Виды договоров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1611" y="2492466"/>
            <a:ext cx="3455053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пределяются 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их взаимные права, обязанности, ответственность, порядок, условия и юридические последствия изменения состава соучредителей, процедура разрешения споров между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ними</a:t>
            </a:r>
            <a:endParaRPr lang="ru-RU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63" y="4174167"/>
            <a:ext cx="5104594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Определяются 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производственные, имущественные и финансовые отношения между ними: порядок выделения и использования средств на содержание редакции, распределения прибыли, образования фондов и возмещения убытков, обязательства учредителя по обеспечению надлежащих производственных и социально-бытовых условий жизни и труда сотрудников редакции. Стороной в договоре с редакцией может быть каждый соучредитель в отдельности либо все соучредители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совместно</a:t>
            </a:r>
            <a:endParaRPr lang="ru-RU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4088" y="4653136"/>
            <a:ext cx="3558786" cy="2169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Определяются 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производственные, имущественные и финансовые отношения между ними, взаимное распределение издательских прав, обязательства издателя по материально-техническому обеспечению производства продукции средства массовой информации и ответственность сторон.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763" y="2550105"/>
            <a:ext cx="3064803" cy="784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Могут заключать также иные 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договоры между собой, а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распространителем.</a:t>
            </a:r>
            <a:endParaRPr lang="ru-RU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83" y="523287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соглашение двух или нескольких лиц об установлении, изменении или прекращении гражданских прав и обязанностей. К договорам применяются правила о двух- и многосторонних сделках, предусмотренные главой 9 ГК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230565" y="2072396"/>
            <a:ext cx="371046" cy="42649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635899" y="2123872"/>
            <a:ext cx="580568" cy="158096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818330" y="2097156"/>
            <a:ext cx="771977" cy="226794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3139728" y="2080779"/>
            <a:ext cx="659611" cy="51961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162775" y="4221088"/>
            <a:ext cx="3981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altLang="ru-RU" b="1" dirty="0">
                <a:solidFill>
                  <a:srgbClr val="FF000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Договор между редакцией и издателем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5763" y="1903774"/>
            <a:ext cx="3172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altLang="ru-RU" b="1" dirty="0">
                <a:solidFill>
                  <a:srgbClr val="FF000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Учредитель, редакция (главный редактор) и издатель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554107" y="2131198"/>
            <a:ext cx="361985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altLang="ru-RU" sz="1700" b="1" dirty="0">
                <a:solidFill>
                  <a:srgbClr val="FF000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Договор между соучредителями СМИ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97983" y="3603796"/>
            <a:ext cx="4860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altLang="ru-RU" b="1" dirty="0">
                <a:solidFill>
                  <a:srgbClr val="FF000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Договор между учредителем и редакцией (главным редактором) СМИ</a:t>
            </a:r>
          </a:p>
        </p:txBody>
      </p:sp>
    </p:spTree>
    <p:extLst>
      <p:ext uri="{BB962C8B-B14F-4D97-AF65-F5344CB8AC3E}">
        <p14:creationId xmlns:p14="http://schemas.microsoft.com/office/powerpoint/2010/main" xmlns="" val="649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901989" y="251937"/>
            <a:ext cx="74913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ОРГАНИЗАЦИОННАЯ СТРУКТУРА УСТАВА </a:t>
            </a:r>
          </a:p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ДОГОВОРА</a:t>
            </a:r>
            <a:endParaRPr lang="ru-RU" alt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980728"/>
            <a:ext cx="4752528" cy="5184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23928" y="2204864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23928" y="3573016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23928" y="4869160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59832" y="148478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673" y="1300118"/>
            <a:ext cx="282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ПРЕАМБУЛА (ВВОДНАЯ ЧАСТЬ)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2487" y="1004535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Раскрывается правовой статус сторон, отражаются основные термины и понятия, используемые в тексте устава, иные общие сведения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008520" y="292494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422" y="2507257"/>
            <a:ext cx="282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ОБЯЗАТЕЛЬНЫЕ ТРЕБОВАНИЯ СТ. 20 ЗАКОНА О СМИ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7597" y="2290589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устава в обязательном порядке отражаются п.1-6 ст. 20 Закона о СМИ, для договора отражаются п.1-5 ст. 20 Закона о СМИ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994723" y="4221088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3672" y="3783781"/>
            <a:ext cx="282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ДОПОЛНИТЕЛЬНЫЕ УСЛОВИЯ ДОГОВОРА/УСТАВА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2487" y="360742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Стороны вправе урегулировать уставом или договором иные вопросы, касающиеся производства и выпуска СМИ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97" y="5242781"/>
            <a:ext cx="282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ЗАКЛЮЧИТЕЛЬНЫЕ ПОЛОЖЕНИЯ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994723" y="5511641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02487" y="4894561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орядок вступления в силу договора/устава, порядок и условия расторжения договора, условия прекращения действия устава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1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трелка вниз 39"/>
          <p:cNvSpPr/>
          <p:nvPr/>
        </p:nvSpPr>
        <p:spPr>
          <a:xfrm>
            <a:off x="7276836" y="2503151"/>
            <a:ext cx="1223489" cy="16642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5968917" y="2202999"/>
            <a:ext cx="1223489" cy="299558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4248090" y="2106551"/>
            <a:ext cx="1223489" cy="329227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2472893" y="2059976"/>
            <a:ext cx="1223489" cy="27371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29879" y="1880715"/>
            <a:ext cx="1223489" cy="191920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2213997" y="79068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ПРАВОВОЙ СТАТУС РЕДАКЦИИ СМИ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669925"/>
            <a:ext cx="3960440" cy="5268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СМИ,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юридической точки зрения,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являться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1531" y="1749202"/>
            <a:ext cx="1820189" cy="45388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Юридическим лицом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36086" y="1780593"/>
            <a:ext cx="1781020" cy="45388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Гражданином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00597" y="34305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429657" y="1196752"/>
            <a:ext cx="910095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122891" y="1267051"/>
            <a:ext cx="0" cy="40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411854" y="1142491"/>
            <a:ext cx="1092571" cy="612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107504" y="2328018"/>
            <a:ext cx="1944215" cy="1325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Редакция СМИ зарегистрирована в качестве юридического лица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27677" y="2306009"/>
            <a:ext cx="1781020" cy="23296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Например, независимый журналист, издающий собственное издание,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предприниматель, осуществляющий выпуск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98379" y="2765672"/>
            <a:ext cx="1672556" cy="26869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Федеральным законом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"Об общественных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объединениях» для осуществления деятельности в сфере массовых коммуникаций объединением граждан, оно должно быть зарегистрировано в Минюсте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380312" y="2708920"/>
            <a:ext cx="1450690" cy="10293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структурное подразделение юридического лица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60342" y="2724350"/>
            <a:ext cx="1507803" cy="23448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обособленное подразделение юридического лица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(отдел), не наделенный статусом структурного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подразделения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859834" y="1267051"/>
            <a:ext cx="0" cy="40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51090" y="2356534"/>
            <a:ext cx="42818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Левая фигурная скобка 16"/>
          <p:cNvSpPr/>
          <p:nvPr/>
        </p:nvSpPr>
        <p:spPr>
          <a:xfrm rot="16200000">
            <a:off x="2772466" y="2718811"/>
            <a:ext cx="441873" cy="5546053"/>
          </a:xfrm>
          <a:prstGeom prst="leftBrace">
            <a:avLst>
              <a:gd name="adj1" fmla="val 8333"/>
              <a:gd name="adj2" fmla="val 5178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70994" y="5730267"/>
            <a:ext cx="494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Самостоятельно несут ответственность за результаты своей деятельности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2953" y="5238945"/>
            <a:ext cx="3205370" cy="53649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547257" y="5695190"/>
            <a:ext cx="35967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Ответственность несет юридическое лицо, так как учредитель исполняет одновременно функции и редакции и издателя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12009" y="1818711"/>
            <a:ext cx="2148333" cy="84991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Зарегистрированным объединением граждан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851789" y="1801027"/>
            <a:ext cx="3198602" cy="74496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Частью юридического лица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6444208" y="1141513"/>
            <a:ext cx="1092571" cy="612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6411855" y="2540012"/>
            <a:ext cx="226285" cy="248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59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низ 17"/>
          <p:cNvSpPr/>
          <p:nvPr/>
        </p:nvSpPr>
        <p:spPr>
          <a:xfrm>
            <a:off x="5539009" y="1049851"/>
            <a:ext cx="2811088" cy="293429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96816" y="798892"/>
            <a:ext cx="2811088" cy="49343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1667790" y="188640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ПРАВОВОЙ СТАТУС УЧРЕДИТЕЛЯ И ИЗДАТЕЛЯ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6191" y="798892"/>
            <a:ext cx="3404365" cy="587415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Учредителем СМИ может быть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stCxn id="3" idx="2"/>
          </p:cNvCxnSpPr>
          <p:nvPr/>
        </p:nvCxnSpPr>
        <p:spPr>
          <a:xfrm>
            <a:off x="5305582" y="896526"/>
            <a:ext cx="37392" cy="5843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253835" y="812127"/>
            <a:ext cx="3404365" cy="587415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Издателем СМИ может быть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6191" y="1500345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5274" y="2107462"/>
            <a:ext cx="3404365" cy="11019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Объединение граждан (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соучредительство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либо зарегистрированное объединение)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5274" y="3308823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8632" y="3938655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Государственный орган (с ограничениями)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1" y="4528473"/>
            <a:ext cx="3418996" cy="10607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 местного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самоуправления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учредителем печатного и сетевого издания)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53792" y="5554087"/>
            <a:ext cx="471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зависимости от вида учредителя необходимо определить его правовой статус  в рамках устава или договора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53835" y="1626661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СМИ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53835" y="2309684"/>
            <a:ext cx="3404365" cy="9752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СМИ, если является самостоятельным хозяйствующим субъектом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42370" y="3480087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39009" y="4364726"/>
            <a:ext cx="3404365" cy="211269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Издатель может выступать в качестве учредителя средства массовой информации, редакции, распространителя, собственника имущества редакции.</a:t>
            </a: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4674913" y="5293208"/>
            <a:ext cx="1248043" cy="1117378"/>
          </a:xfrm>
          <a:prstGeom prst="triangle">
            <a:avLst>
              <a:gd name="adj" fmla="val 512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2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539552" y="117475"/>
            <a:ext cx="806489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ВЗАИМНЫЕ ПРАВА И ОБЯЗАННОСТИ УЧРЕДИТЕЛЯ, РЕДАКЦИИ, ГЛАВНОГО РЕДАКТОРА (П. 1 СТ. 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37666" y="992395"/>
            <a:ext cx="647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23828" y="2281943"/>
            <a:ext cx="3312368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Возникновение прав и обязанностей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121606" y="2909868"/>
            <a:ext cx="540060" cy="306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96136" y="2909868"/>
            <a:ext cx="540060" cy="306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818552" y="3356992"/>
            <a:ext cx="3312368" cy="17319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и обязанности, предусмотренные Законом «О СМИ»,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возникают с момента регистрации средства массовой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информации (ст. 17)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63807" y="3407263"/>
            <a:ext cx="3312368" cy="17319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и обязанности, предусмотренные уставом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договором* -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момента его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утверждения (ст. 17)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537" y="5301208"/>
            <a:ext cx="866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Согласно ст. 425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ГК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РФ - Договор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вступает в силу и становится обязательным для сторон с момента его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заключения. Стороны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вправе установить, что условия заключенного ими договора применяются к их отношениям, возникшим до заключения договора, если иное не установлено законом или не вытекает из существа соответствующих отношений.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63622" y="913969"/>
            <a:ext cx="7632567" cy="1184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водной части устава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должны быть отражены основные термины и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понятия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(редакция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СМИ, главный редактор, коллектив журналистов, штатные сотрудники, учредитель, журналист, издатель и другие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юридический статус участников, организационно-правовая форма юридического лица.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46837" y="1204793"/>
            <a:ext cx="1368152" cy="108012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64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3904</TotalTime>
  <Words>5435</Words>
  <Application>Microsoft Office PowerPoint</Application>
  <PresentationFormat>Экран (4:3)</PresentationFormat>
  <Paragraphs>420</Paragraphs>
  <Slides>43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Borodina</cp:lastModifiedBy>
  <cp:revision>354</cp:revision>
  <dcterms:modified xsi:type="dcterms:W3CDTF">2020-06-02T23:45:12Z</dcterms:modified>
</cp:coreProperties>
</file>